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58" r:id="rId4"/>
    <p:sldId id="260" r:id="rId5"/>
    <p:sldId id="264" r:id="rId6"/>
    <p:sldId id="261" r:id="rId7"/>
    <p:sldId id="262" r:id="rId8"/>
    <p:sldId id="266" r:id="rId9"/>
    <p:sldId id="267" r:id="rId10"/>
    <p:sldId id="268" r:id="rId11"/>
    <p:sldId id="269" r:id="rId12"/>
    <p:sldId id="270" r:id="rId13"/>
    <p:sldId id="265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clrMru>
    <a:srgbClr val="B93A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20" d="100"/>
          <a:sy n="120" d="100"/>
        </p:scale>
        <p:origin x="-432" y="-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743CBB-EBC4-3F43-A000-6E7DF76639C4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4C1AFB-568C-C645-94AE-4BB8FA8DAE2C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000" dirty="0" smtClean="0"/>
            <a:t>Comprehensive </a:t>
          </a:r>
          <a:r>
            <a:rPr lang="en-US" sz="2000" dirty="0" err="1" smtClean="0"/>
            <a:t>Metabolomic</a:t>
          </a:r>
          <a:endParaRPr lang="en-US" sz="2000" dirty="0"/>
        </a:p>
      </dgm:t>
    </dgm:pt>
    <dgm:pt modelId="{B5E05962-38E4-234C-B657-766E8DD638C7}" type="parTrans" cxnId="{A23DA133-FEE4-E04B-BB36-88328399D6CB}">
      <dgm:prSet/>
      <dgm:spPr/>
      <dgm:t>
        <a:bodyPr/>
        <a:lstStyle/>
        <a:p>
          <a:endParaRPr lang="en-US"/>
        </a:p>
      </dgm:t>
    </dgm:pt>
    <dgm:pt modelId="{6196BF31-DCF0-4C4A-8B37-9D376A3A3C28}" type="sibTrans" cxnId="{A23DA133-FEE4-E04B-BB36-88328399D6CB}">
      <dgm:prSet/>
      <dgm:spPr/>
      <dgm:t>
        <a:bodyPr/>
        <a:lstStyle/>
        <a:p>
          <a:endParaRPr lang="en-US"/>
        </a:p>
      </dgm:t>
    </dgm:pt>
    <dgm:pt modelId="{065D3ED1-E31D-D74B-9743-0E79395B7B5E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000" dirty="0" smtClean="0"/>
            <a:t>Metabolic Pathway DB</a:t>
          </a:r>
          <a:endParaRPr lang="en-US" sz="2000" dirty="0"/>
        </a:p>
      </dgm:t>
    </dgm:pt>
    <dgm:pt modelId="{BEE10CC4-06AC-3043-944B-F0D919740585}" type="parTrans" cxnId="{7D05F811-AAB8-3E4D-B8B4-0CB7F984D5A3}">
      <dgm:prSet/>
      <dgm:spPr/>
      <dgm:t>
        <a:bodyPr/>
        <a:lstStyle/>
        <a:p>
          <a:endParaRPr lang="en-US"/>
        </a:p>
      </dgm:t>
    </dgm:pt>
    <dgm:pt modelId="{28782DED-E454-A44E-8DA4-C6F1735A8038}" type="sibTrans" cxnId="{7D05F811-AAB8-3E4D-B8B4-0CB7F984D5A3}">
      <dgm:prSet/>
      <dgm:spPr/>
      <dgm:t>
        <a:bodyPr/>
        <a:lstStyle/>
        <a:p>
          <a:endParaRPr lang="en-US"/>
        </a:p>
      </dgm:t>
    </dgm:pt>
    <dgm:pt modelId="{C1303A6F-DE32-4A46-9663-2A4A83F3FAC7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Compound Specific DB</a:t>
          </a:r>
          <a:endParaRPr lang="en-US" dirty="0"/>
        </a:p>
      </dgm:t>
    </dgm:pt>
    <dgm:pt modelId="{27D51A84-6D56-C042-AD44-8937B2B7212C}" type="parTrans" cxnId="{81DCF0C8-7033-DB46-98C6-A1E36539EF85}">
      <dgm:prSet/>
      <dgm:spPr/>
      <dgm:t>
        <a:bodyPr/>
        <a:lstStyle/>
        <a:p>
          <a:endParaRPr lang="en-US"/>
        </a:p>
      </dgm:t>
    </dgm:pt>
    <dgm:pt modelId="{6F44A302-5B2D-DD4B-A849-BD289110D30C}" type="sibTrans" cxnId="{81DCF0C8-7033-DB46-98C6-A1E36539EF85}">
      <dgm:prSet/>
      <dgm:spPr/>
      <dgm:t>
        <a:bodyPr/>
        <a:lstStyle/>
        <a:p>
          <a:endParaRPr lang="en-US"/>
        </a:p>
      </dgm:t>
    </dgm:pt>
    <dgm:pt modelId="{8BEDA1E4-2FAD-AA46-98F1-AA72160389BB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Drug DB</a:t>
          </a:r>
          <a:endParaRPr lang="en-US" dirty="0"/>
        </a:p>
      </dgm:t>
    </dgm:pt>
    <dgm:pt modelId="{EF4F1D87-E069-A14D-90CD-B8BCC430C1D6}" type="parTrans" cxnId="{7735D7C7-DCC1-0D49-B86F-C7B4F4D7C693}">
      <dgm:prSet/>
      <dgm:spPr/>
      <dgm:t>
        <a:bodyPr/>
        <a:lstStyle/>
        <a:p>
          <a:endParaRPr lang="en-US"/>
        </a:p>
      </dgm:t>
    </dgm:pt>
    <dgm:pt modelId="{BAC26080-A58B-B540-A287-E6C09DE9E1C0}" type="sibTrans" cxnId="{7735D7C7-DCC1-0D49-B86F-C7B4F4D7C693}">
      <dgm:prSet/>
      <dgm:spPr/>
      <dgm:t>
        <a:bodyPr/>
        <a:lstStyle/>
        <a:p>
          <a:endParaRPr lang="en-US"/>
        </a:p>
      </dgm:t>
    </dgm:pt>
    <dgm:pt modelId="{1F713262-5397-104B-B406-587CCF46EC91}">
      <dgm:prSet phldrT="[Text]"/>
      <dgm:spPr>
        <a:solidFill>
          <a:srgbClr val="3366FF"/>
        </a:solidFill>
      </dgm:spPr>
      <dgm:t>
        <a:bodyPr/>
        <a:lstStyle/>
        <a:p>
          <a:r>
            <a:rPr lang="en-US" dirty="0" smtClean="0"/>
            <a:t>Spectral DB</a:t>
          </a:r>
        </a:p>
      </dgm:t>
    </dgm:pt>
    <dgm:pt modelId="{45EB1498-6D16-5C45-8ED8-D53344988CA3}" type="parTrans" cxnId="{82E84FAA-CCD4-C641-BBE9-65C77849C29C}">
      <dgm:prSet/>
      <dgm:spPr/>
      <dgm:t>
        <a:bodyPr/>
        <a:lstStyle/>
        <a:p>
          <a:endParaRPr lang="en-US"/>
        </a:p>
      </dgm:t>
    </dgm:pt>
    <dgm:pt modelId="{86DA5213-C8DB-844F-98CE-B5E86FD29B7A}" type="sibTrans" cxnId="{82E84FAA-CCD4-C641-BBE9-65C77849C29C}">
      <dgm:prSet/>
      <dgm:spPr/>
      <dgm:t>
        <a:bodyPr/>
        <a:lstStyle/>
        <a:p>
          <a:endParaRPr lang="en-US"/>
        </a:p>
      </dgm:t>
    </dgm:pt>
    <dgm:pt modelId="{A1FAB44A-A14B-A446-B65D-B217D514738E}">
      <dgm:prSet phldrT="[Text]" custT="1"/>
      <dgm:spPr>
        <a:solidFill>
          <a:srgbClr val="3366FF"/>
        </a:solidFill>
      </dgm:spPr>
      <dgm:t>
        <a:bodyPr/>
        <a:lstStyle/>
        <a:p>
          <a:r>
            <a:rPr lang="en-US" sz="2000" dirty="0" smtClean="0"/>
            <a:t>Disease and Physiology</a:t>
          </a:r>
          <a:endParaRPr lang="en-US" sz="2000" dirty="0"/>
        </a:p>
      </dgm:t>
    </dgm:pt>
    <dgm:pt modelId="{8F312056-3B7D-2C46-8CE1-A357F77711AE}" type="parTrans" cxnId="{F536E878-EC00-2645-BE97-7D89BE5F5387}">
      <dgm:prSet/>
      <dgm:spPr/>
      <dgm:t>
        <a:bodyPr/>
        <a:lstStyle/>
        <a:p>
          <a:endParaRPr lang="en-US"/>
        </a:p>
      </dgm:t>
    </dgm:pt>
    <dgm:pt modelId="{C2DE2E59-329A-1A46-989F-0BDA31FB44A1}" type="sibTrans" cxnId="{F536E878-EC00-2645-BE97-7D89BE5F5387}">
      <dgm:prSet/>
      <dgm:spPr/>
      <dgm:t>
        <a:bodyPr/>
        <a:lstStyle/>
        <a:p>
          <a:endParaRPr lang="en-US"/>
        </a:p>
      </dgm:t>
    </dgm:pt>
    <dgm:pt modelId="{ED10F686-5B4D-F74A-A5B8-6CFC59942CE4}" type="pres">
      <dgm:prSet presAssocID="{1D743CBB-EBC4-3F43-A000-6E7DF76639C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C82573E-B0C9-294C-BD27-FCDCA8368D7A}" type="pres">
      <dgm:prSet presAssocID="{7C4C1AFB-568C-C645-94AE-4BB8FA8DAE2C}" presName="node" presStyleLbl="node1" presStyleIdx="0" presStyleCnt="6" custScaleX="1429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1CB6CB1-8C3F-F14A-9B57-395EF77EA79F}" type="pres">
      <dgm:prSet presAssocID="{7C4C1AFB-568C-C645-94AE-4BB8FA8DAE2C}" presName="spNode" presStyleCnt="0"/>
      <dgm:spPr/>
    </dgm:pt>
    <dgm:pt modelId="{423CDEAE-961C-AD43-9F64-888A1E9A52A5}" type="pres">
      <dgm:prSet presAssocID="{6196BF31-DCF0-4C4A-8B37-9D376A3A3C28}" presName="sibTrans" presStyleLbl="sibTrans1D1" presStyleIdx="0" presStyleCnt="6"/>
      <dgm:spPr/>
      <dgm:t>
        <a:bodyPr/>
        <a:lstStyle/>
        <a:p>
          <a:endParaRPr lang="en-US"/>
        </a:p>
      </dgm:t>
    </dgm:pt>
    <dgm:pt modelId="{D043D1A9-4361-C04F-AFA4-BAEA39A50ADB}" type="pres">
      <dgm:prSet presAssocID="{065D3ED1-E31D-D74B-9743-0E79395B7B5E}" presName="node" presStyleLbl="node1" presStyleIdx="1" presStyleCnt="6" custScaleX="11154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28B02-5676-9949-BA1C-8B94CA7CECDC}" type="pres">
      <dgm:prSet presAssocID="{065D3ED1-E31D-D74B-9743-0E79395B7B5E}" presName="spNode" presStyleCnt="0"/>
      <dgm:spPr/>
    </dgm:pt>
    <dgm:pt modelId="{91D30562-174C-E749-8051-D93C2832FD8B}" type="pres">
      <dgm:prSet presAssocID="{28782DED-E454-A44E-8DA4-C6F1735A8038}" presName="sibTrans" presStyleLbl="sibTrans1D1" presStyleIdx="1" presStyleCnt="6"/>
      <dgm:spPr/>
      <dgm:t>
        <a:bodyPr/>
        <a:lstStyle/>
        <a:p>
          <a:endParaRPr lang="en-US"/>
        </a:p>
      </dgm:t>
    </dgm:pt>
    <dgm:pt modelId="{27934664-9A2C-864E-AEAF-11390E01471B}" type="pres">
      <dgm:prSet presAssocID="{C1303A6F-DE32-4A46-9663-2A4A83F3FAC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DC5FD-FF46-6841-8E41-E8E394D72963}" type="pres">
      <dgm:prSet presAssocID="{C1303A6F-DE32-4A46-9663-2A4A83F3FAC7}" presName="spNode" presStyleCnt="0"/>
      <dgm:spPr/>
    </dgm:pt>
    <dgm:pt modelId="{5A1067B8-912E-634A-B538-6A7953898303}" type="pres">
      <dgm:prSet presAssocID="{6F44A302-5B2D-DD4B-A849-BD289110D30C}" presName="sibTrans" presStyleLbl="sibTrans1D1" presStyleIdx="2" presStyleCnt="6"/>
      <dgm:spPr/>
      <dgm:t>
        <a:bodyPr/>
        <a:lstStyle/>
        <a:p>
          <a:endParaRPr lang="en-US"/>
        </a:p>
      </dgm:t>
    </dgm:pt>
    <dgm:pt modelId="{056653E7-95A8-0A4D-9717-60458BC927EF}" type="pres">
      <dgm:prSet presAssocID="{8BEDA1E4-2FAD-AA46-98F1-AA72160389B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8E9B0A-A6EC-1A46-896C-EAEDCB1808C7}" type="pres">
      <dgm:prSet presAssocID="{8BEDA1E4-2FAD-AA46-98F1-AA72160389BB}" presName="spNode" presStyleCnt="0"/>
      <dgm:spPr/>
    </dgm:pt>
    <dgm:pt modelId="{C1002CC8-4AA6-424A-9CB7-6775A1CDDF97}" type="pres">
      <dgm:prSet presAssocID="{BAC26080-A58B-B540-A287-E6C09DE9E1C0}" presName="sibTrans" presStyleLbl="sibTrans1D1" presStyleIdx="3" presStyleCnt="6"/>
      <dgm:spPr/>
      <dgm:t>
        <a:bodyPr/>
        <a:lstStyle/>
        <a:p>
          <a:endParaRPr lang="en-US"/>
        </a:p>
      </dgm:t>
    </dgm:pt>
    <dgm:pt modelId="{6B26A029-402F-6B44-ABB7-2DD845811066}" type="pres">
      <dgm:prSet presAssocID="{1F713262-5397-104B-B406-587CCF46EC9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B99B19-2BAD-9649-83D2-998EC7564595}" type="pres">
      <dgm:prSet presAssocID="{1F713262-5397-104B-B406-587CCF46EC91}" presName="spNode" presStyleCnt="0"/>
      <dgm:spPr/>
    </dgm:pt>
    <dgm:pt modelId="{1A904805-01AE-8346-BD60-09887FA10EB9}" type="pres">
      <dgm:prSet presAssocID="{86DA5213-C8DB-844F-98CE-B5E86FD29B7A}" presName="sibTrans" presStyleLbl="sibTrans1D1" presStyleIdx="4" presStyleCnt="6"/>
      <dgm:spPr/>
      <dgm:t>
        <a:bodyPr/>
        <a:lstStyle/>
        <a:p>
          <a:endParaRPr lang="en-US"/>
        </a:p>
      </dgm:t>
    </dgm:pt>
    <dgm:pt modelId="{421A1DC3-08C2-374A-8B68-7755EE400265}" type="pres">
      <dgm:prSet presAssocID="{A1FAB44A-A14B-A446-B65D-B217D514738E}" presName="node" presStyleLbl="node1" presStyleIdx="5" presStyleCnt="6" custScaleX="113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FA3DF-2E6B-5941-B9DA-DCA1C1556304}" type="pres">
      <dgm:prSet presAssocID="{A1FAB44A-A14B-A446-B65D-B217D514738E}" presName="spNode" presStyleCnt="0"/>
      <dgm:spPr/>
    </dgm:pt>
    <dgm:pt modelId="{01E9B414-AF9F-F84A-8142-C2AF1393AAB8}" type="pres">
      <dgm:prSet presAssocID="{C2DE2E59-329A-1A46-989F-0BDA31FB44A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D92FC88F-EE7D-D24A-AF65-91DCDFEC485F}" type="presOf" srcId="{8BEDA1E4-2FAD-AA46-98F1-AA72160389BB}" destId="{056653E7-95A8-0A4D-9717-60458BC927EF}" srcOrd="0" destOrd="0" presId="urn:microsoft.com/office/officeart/2005/8/layout/cycle6"/>
    <dgm:cxn modelId="{7D05F811-AAB8-3E4D-B8B4-0CB7F984D5A3}" srcId="{1D743CBB-EBC4-3F43-A000-6E7DF76639C4}" destId="{065D3ED1-E31D-D74B-9743-0E79395B7B5E}" srcOrd="1" destOrd="0" parTransId="{BEE10CC4-06AC-3043-944B-F0D919740585}" sibTransId="{28782DED-E454-A44E-8DA4-C6F1735A8038}"/>
    <dgm:cxn modelId="{31119398-BF5F-DA4B-AF96-F67064DEEBA6}" type="presOf" srcId="{C1303A6F-DE32-4A46-9663-2A4A83F3FAC7}" destId="{27934664-9A2C-864E-AEAF-11390E01471B}" srcOrd="0" destOrd="0" presId="urn:microsoft.com/office/officeart/2005/8/layout/cycle6"/>
    <dgm:cxn modelId="{A23DA133-FEE4-E04B-BB36-88328399D6CB}" srcId="{1D743CBB-EBC4-3F43-A000-6E7DF76639C4}" destId="{7C4C1AFB-568C-C645-94AE-4BB8FA8DAE2C}" srcOrd="0" destOrd="0" parTransId="{B5E05962-38E4-234C-B657-766E8DD638C7}" sibTransId="{6196BF31-DCF0-4C4A-8B37-9D376A3A3C28}"/>
    <dgm:cxn modelId="{74E1D54D-8A55-CC4C-8490-5A0292770E15}" type="presOf" srcId="{1D743CBB-EBC4-3F43-A000-6E7DF76639C4}" destId="{ED10F686-5B4D-F74A-A5B8-6CFC59942CE4}" srcOrd="0" destOrd="0" presId="urn:microsoft.com/office/officeart/2005/8/layout/cycle6"/>
    <dgm:cxn modelId="{6CDE2C76-FA34-9C46-ADFD-A1BEE46645F8}" type="presOf" srcId="{A1FAB44A-A14B-A446-B65D-B217D514738E}" destId="{421A1DC3-08C2-374A-8B68-7755EE400265}" srcOrd="0" destOrd="0" presId="urn:microsoft.com/office/officeart/2005/8/layout/cycle6"/>
    <dgm:cxn modelId="{B236CE29-8664-0542-BFE5-1190147525CC}" type="presOf" srcId="{C2DE2E59-329A-1A46-989F-0BDA31FB44A1}" destId="{01E9B414-AF9F-F84A-8142-C2AF1393AAB8}" srcOrd="0" destOrd="0" presId="urn:microsoft.com/office/officeart/2005/8/layout/cycle6"/>
    <dgm:cxn modelId="{4D747C47-E5DC-964B-B3C5-5598E98288E1}" type="presOf" srcId="{065D3ED1-E31D-D74B-9743-0E79395B7B5E}" destId="{D043D1A9-4361-C04F-AFA4-BAEA39A50ADB}" srcOrd="0" destOrd="0" presId="urn:microsoft.com/office/officeart/2005/8/layout/cycle6"/>
    <dgm:cxn modelId="{7735D7C7-DCC1-0D49-B86F-C7B4F4D7C693}" srcId="{1D743CBB-EBC4-3F43-A000-6E7DF76639C4}" destId="{8BEDA1E4-2FAD-AA46-98F1-AA72160389BB}" srcOrd="3" destOrd="0" parTransId="{EF4F1D87-E069-A14D-90CD-B8BCC430C1D6}" sibTransId="{BAC26080-A58B-B540-A287-E6C09DE9E1C0}"/>
    <dgm:cxn modelId="{F536E878-EC00-2645-BE97-7D89BE5F5387}" srcId="{1D743CBB-EBC4-3F43-A000-6E7DF76639C4}" destId="{A1FAB44A-A14B-A446-B65D-B217D514738E}" srcOrd="5" destOrd="0" parTransId="{8F312056-3B7D-2C46-8CE1-A357F77711AE}" sibTransId="{C2DE2E59-329A-1A46-989F-0BDA31FB44A1}"/>
    <dgm:cxn modelId="{56A13F98-7CBC-654B-B036-E4735CDBDB56}" type="presOf" srcId="{BAC26080-A58B-B540-A287-E6C09DE9E1C0}" destId="{C1002CC8-4AA6-424A-9CB7-6775A1CDDF97}" srcOrd="0" destOrd="0" presId="urn:microsoft.com/office/officeart/2005/8/layout/cycle6"/>
    <dgm:cxn modelId="{236A2830-E7D6-4145-AB2D-210C8B0A0A45}" type="presOf" srcId="{7C4C1AFB-568C-C645-94AE-4BB8FA8DAE2C}" destId="{0C82573E-B0C9-294C-BD27-FCDCA8368D7A}" srcOrd="0" destOrd="0" presId="urn:microsoft.com/office/officeart/2005/8/layout/cycle6"/>
    <dgm:cxn modelId="{82E84FAA-CCD4-C641-BBE9-65C77849C29C}" srcId="{1D743CBB-EBC4-3F43-A000-6E7DF76639C4}" destId="{1F713262-5397-104B-B406-587CCF46EC91}" srcOrd="4" destOrd="0" parTransId="{45EB1498-6D16-5C45-8ED8-D53344988CA3}" sibTransId="{86DA5213-C8DB-844F-98CE-B5E86FD29B7A}"/>
    <dgm:cxn modelId="{C7838BDA-A2C6-B443-A5D8-D9060FFC4987}" type="presOf" srcId="{28782DED-E454-A44E-8DA4-C6F1735A8038}" destId="{91D30562-174C-E749-8051-D93C2832FD8B}" srcOrd="0" destOrd="0" presId="urn:microsoft.com/office/officeart/2005/8/layout/cycle6"/>
    <dgm:cxn modelId="{371B7A61-7A16-534F-BBB9-1764AEA8418E}" type="presOf" srcId="{86DA5213-C8DB-844F-98CE-B5E86FD29B7A}" destId="{1A904805-01AE-8346-BD60-09887FA10EB9}" srcOrd="0" destOrd="0" presId="urn:microsoft.com/office/officeart/2005/8/layout/cycle6"/>
    <dgm:cxn modelId="{A7992C4C-5927-DB46-881C-0181D16B2785}" type="presOf" srcId="{6196BF31-DCF0-4C4A-8B37-9D376A3A3C28}" destId="{423CDEAE-961C-AD43-9F64-888A1E9A52A5}" srcOrd="0" destOrd="0" presId="urn:microsoft.com/office/officeart/2005/8/layout/cycle6"/>
    <dgm:cxn modelId="{0C699562-18E2-3E43-9E73-A894D936913C}" type="presOf" srcId="{6F44A302-5B2D-DD4B-A849-BD289110D30C}" destId="{5A1067B8-912E-634A-B538-6A7953898303}" srcOrd="0" destOrd="0" presId="urn:microsoft.com/office/officeart/2005/8/layout/cycle6"/>
    <dgm:cxn modelId="{E727E09D-2DB1-BB47-BC78-3E2214167B9B}" type="presOf" srcId="{1F713262-5397-104B-B406-587CCF46EC91}" destId="{6B26A029-402F-6B44-ABB7-2DD845811066}" srcOrd="0" destOrd="0" presId="urn:microsoft.com/office/officeart/2005/8/layout/cycle6"/>
    <dgm:cxn modelId="{81DCF0C8-7033-DB46-98C6-A1E36539EF85}" srcId="{1D743CBB-EBC4-3F43-A000-6E7DF76639C4}" destId="{C1303A6F-DE32-4A46-9663-2A4A83F3FAC7}" srcOrd="2" destOrd="0" parTransId="{27D51A84-6D56-C042-AD44-8937B2B7212C}" sibTransId="{6F44A302-5B2D-DD4B-A849-BD289110D30C}"/>
    <dgm:cxn modelId="{5476C08F-D2F6-5F40-A980-0AA23601FDA1}" type="presParOf" srcId="{ED10F686-5B4D-F74A-A5B8-6CFC59942CE4}" destId="{0C82573E-B0C9-294C-BD27-FCDCA8368D7A}" srcOrd="0" destOrd="0" presId="urn:microsoft.com/office/officeart/2005/8/layout/cycle6"/>
    <dgm:cxn modelId="{FF8B8ABD-4DB5-F348-BCEE-582C87B80CA1}" type="presParOf" srcId="{ED10F686-5B4D-F74A-A5B8-6CFC59942CE4}" destId="{F1CB6CB1-8C3F-F14A-9B57-395EF77EA79F}" srcOrd="1" destOrd="0" presId="urn:microsoft.com/office/officeart/2005/8/layout/cycle6"/>
    <dgm:cxn modelId="{866DA217-1113-BE47-8126-BD21068245AA}" type="presParOf" srcId="{ED10F686-5B4D-F74A-A5B8-6CFC59942CE4}" destId="{423CDEAE-961C-AD43-9F64-888A1E9A52A5}" srcOrd="2" destOrd="0" presId="urn:microsoft.com/office/officeart/2005/8/layout/cycle6"/>
    <dgm:cxn modelId="{1B3B07E7-C3B5-3A40-878B-A50A1DF20305}" type="presParOf" srcId="{ED10F686-5B4D-F74A-A5B8-6CFC59942CE4}" destId="{D043D1A9-4361-C04F-AFA4-BAEA39A50ADB}" srcOrd="3" destOrd="0" presId="urn:microsoft.com/office/officeart/2005/8/layout/cycle6"/>
    <dgm:cxn modelId="{0264A66E-1644-3043-8A4E-0B479934B925}" type="presParOf" srcId="{ED10F686-5B4D-F74A-A5B8-6CFC59942CE4}" destId="{3DC28B02-5676-9949-BA1C-8B94CA7CECDC}" srcOrd="4" destOrd="0" presId="urn:microsoft.com/office/officeart/2005/8/layout/cycle6"/>
    <dgm:cxn modelId="{9E32B230-B84C-E049-8A17-4FC3CAAE9F65}" type="presParOf" srcId="{ED10F686-5B4D-F74A-A5B8-6CFC59942CE4}" destId="{91D30562-174C-E749-8051-D93C2832FD8B}" srcOrd="5" destOrd="0" presId="urn:microsoft.com/office/officeart/2005/8/layout/cycle6"/>
    <dgm:cxn modelId="{8F8AF6F0-8513-404F-BDD7-C2FB94D57489}" type="presParOf" srcId="{ED10F686-5B4D-F74A-A5B8-6CFC59942CE4}" destId="{27934664-9A2C-864E-AEAF-11390E01471B}" srcOrd="6" destOrd="0" presId="urn:microsoft.com/office/officeart/2005/8/layout/cycle6"/>
    <dgm:cxn modelId="{E76839BD-1295-A849-AE56-9A523952B93C}" type="presParOf" srcId="{ED10F686-5B4D-F74A-A5B8-6CFC59942CE4}" destId="{946DC5FD-FF46-6841-8E41-E8E394D72963}" srcOrd="7" destOrd="0" presId="urn:microsoft.com/office/officeart/2005/8/layout/cycle6"/>
    <dgm:cxn modelId="{52FE86E2-3646-694C-907C-D80B453DC8BC}" type="presParOf" srcId="{ED10F686-5B4D-F74A-A5B8-6CFC59942CE4}" destId="{5A1067B8-912E-634A-B538-6A7953898303}" srcOrd="8" destOrd="0" presId="urn:microsoft.com/office/officeart/2005/8/layout/cycle6"/>
    <dgm:cxn modelId="{53630C6D-20FA-BE4A-AB3D-DAE553CC80B1}" type="presParOf" srcId="{ED10F686-5B4D-F74A-A5B8-6CFC59942CE4}" destId="{056653E7-95A8-0A4D-9717-60458BC927EF}" srcOrd="9" destOrd="0" presId="urn:microsoft.com/office/officeart/2005/8/layout/cycle6"/>
    <dgm:cxn modelId="{ED0FEE8E-0C6B-C949-8D6F-E2189BF8F64A}" type="presParOf" srcId="{ED10F686-5B4D-F74A-A5B8-6CFC59942CE4}" destId="{6C8E9B0A-A6EC-1A46-896C-EAEDCB1808C7}" srcOrd="10" destOrd="0" presId="urn:microsoft.com/office/officeart/2005/8/layout/cycle6"/>
    <dgm:cxn modelId="{E684EFF4-2258-2D4E-B704-0F281A139830}" type="presParOf" srcId="{ED10F686-5B4D-F74A-A5B8-6CFC59942CE4}" destId="{C1002CC8-4AA6-424A-9CB7-6775A1CDDF97}" srcOrd="11" destOrd="0" presId="urn:microsoft.com/office/officeart/2005/8/layout/cycle6"/>
    <dgm:cxn modelId="{96630218-46BF-0C44-BDD3-1DDAC6F9BA95}" type="presParOf" srcId="{ED10F686-5B4D-F74A-A5B8-6CFC59942CE4}" destId="{6B26A029-402F-6B44-ABB7-2DD845811066}" srcOrd="12" destOrd="0" presId="urn:microsoft.com/office/officeart/2005/8/layout/cycle6"/>
    <dgm:cxn modelId="{25775450-72A0-864D-B129-1C03B90A7342}" type="presParOf" srcId="{ED10F686-5B4D-F74A-A5B8-6CFC59942CE4}" destId="{C1B99B19-2BAD-9649-83D2-998EC7564595}" srcOrd="13" destOrd="0" presId="urn:microsoft.com/office/officeart/2005/8/layout/cycle6"/>
    <dgm:cxn modelId="{9331461A-E7BF-3D46-A8A5-A50E62C2C8D2}" type="presParOf" srcId="{ED10F686-5B4D-F74A-A5B8-6CFC59942CE4}" destId="{1A904805-01AE-8346-BD60-09887FA10EB9}" srcOrd="14" destOrd="0" presId="urn:microsoft.com/office/officeart/2005/8/layout/cycle6"/>
    <dgm:cxn modelId="{085571A5-041A-AD42-9097-046B91FE1EF5}" type="presParOf" srcId="{ED10F686-5B4D-F74A-A5B8-6CFC59942CE4}" destId="{421A1DC3-08C2-374A-8B68-7755EE400265}" srcOrd="15" destOrd="0" presId="urn:microsoft.com/office/officeart/2005/8/layout/cycle6"/>
    <dgm:cxn modelId="{FBD6B251-B64F-2244-9944-3C97DA0AAF66}" type="presParOf" srcId="{ED10F686-5B4D-F74A-A5B8-6CFC59942CE4}" destId="{198FA3DF-2E6B-5941-B9DA-DCA1C1556304}" srcOrd="16" destOrd="0" presId="urn:microsoft.com/office/officeart/2005/8/layout/cycle6"/>
    <dgm:cxn modelId="{2FE220AC-48FE-CB49-BC4C-9441E76A24E2}" type="presParOf" srcId="{ED10F686-5B4D-F74A-A5B8-6CFC59942CE4}" destId="{01E9B414-AF9F-F84A-8142-C2AF1393AAB8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2573E-B0C9-294C-BD27-FCDCA8368D7A}">
      <dsp:nvSpPr>
        <dsp:cNvPr id="0" name=""/>
        <dsp:cNvSpPr/>
      </dsp:nvSpPr>
      <dsp:spPr>
        <a:xfrm>
          <a:off x="3122703" y="2383"/>
          <a:ext cx="2006782" cy="912703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Comprehensive </a:t>
          </a:r>
          <a:r>
            <a:rPr lang="en-US" sz="2000" kern="1200" dirty="0" err="1" smtClean="0"/>
            <a:t>Metabolomic</a:t>
          </a:r>
          <a:endParaRPr lang="en-US" sz="2000" kern="1200" dirty="0"/>
        </a:p>
      </dsp:txBody>
      <dsp:txXfrm>
        <a:off x="3167257" y="46937"/>
        <a:ext cx="1917674" cy="823595"/>
      </dsp:txXfrm>
    </dsp:sp>
    <dsp:sp modelId="{423CDEAE-961C-AD43-9F64-888A1E9A52A5}">
      <dsp:nvSpPr>
        <dsp:cNvPr id="0" name=""/>
        <dsp:cNvSpPr/>
      </dsp:nvSpPr>
      <dsp:spPr>
        <a:xfrm>
          <a:off x="1976794" y="458735"/>
          <a:ext cx="4298600" cy="4298600"/>
        </a:xfrm>
        <a:custGeom>
          <a:avLst/>
          <a:gdLst/>
          <a:ahLst/>
          <a:cxnLst/>
          <a:rect l="0" t="0" r="0" b="0"/>
          <a:pathLst>
            <a:path>
              <a:moveTo>
                <a:pt x="3158223" y="251520"/>
              </a:moveTo>
              <a:arcTo wR="2149300" hR="2149300" stAng="17879796" swAng="984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43D1A9-4361-C04F-AFA4-BAEA39A50ADB}">
      <dsp:nvSpPr>
        <dsp:cNvPr id="0" name=""/>
        <dsp:cNvSpPr/>
      </dsp:nvSpPr>
      <dsp:spPr>
        <a:xfrm>
          <a:off x="5204287" y="1077033"/>
          <a:ext cx="1566311" cy="912703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Metabolic Pathway DB</a:t>
          </a:r>
          <a:endParaRPr lang="en-US" sz="2000" kern="1200" dirty="0"/>
        </a:p>
      </dsp:txBody>
      <dsp:txXfrm>
        <a:off x="5248841" y="1121587"/>
        <a:ext cx="1477203" cy="823595"/>
      </dsp:txXfrm>
    </dsp:sp>
    <dsp:sp modelId="{91D30562-174C-E749-8051-D93C2832FD8B}">
      <dsp:nvSpPr>
        <dsp:cNvPr id="0" name=""/>
        <dsp:cNvSpPr/>
      </dsp:nvSpPr>
      <dsp:spPr>
        <a:xfrm>
          <a:off x="1976794" y="458735"/>
          <a:ext cx="4298600" cy="4298600"/>
        </a:xfrm>
        <a:custGeom>
          <a:avLst/>
          <a:gdLst/>
          <a:ahLst/>
          <a:cxnLst/>
          <a:rect l="0" t="0" r="0" b="0"/>
          <a:pathLst>
            <a:path>
              <a:moveTo>
                <a:pt x="4211269" y="1542855"/>
              </a:moveTo>
              <a:arcTo wR="2149300" hR="2149300" stAng="20616653" swAng="19666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934664-9A2C-864E-AEAF-11390E01471B}">
      <dsp:nvSpPr>
        <dsp:cNvPr id="0" name=""/>
        <dsp:cNvSpPr/>
      </dsp:nvSpPr>
      <dsp:spPr>
        <a:xfrm>
          <a:off x="5285363" y="3226333"/>
          <a:ext cx="1404159" cy="912703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Compound Specific DB</a:t>
          </a:r>
          <a:endParaRPr lang="en-US" sz="2000" kern="1200" dirty="0"/>
        </a:p>
      </dsp:txBody>
      <dsp:txXfrm>
        <a:off x="5329917" y="3270887"/>
        <a:ext cx="1315051" cy="823595"/>
      </dsp:txXfrm>
    </dsp:sp>
    <dsp:sp modelId="{5A1067B8-912E-634A-B538-6A7953898303}">
      <dsp:nvSpPr>
        <dsp:cNvPr id="0" name=""/>
        <dsp:cNvSpPr/>
      </dsp:nvSpPr>
      <dsp:spPr>
        <a:xfrm>
          <a:off x="1976794" y="458735"/>
          <a:ext cx="4298600" cy="4298600"/>
        </a:xfrm>
        <a:custGeom>
          <a:avLst/>
          <a:gdLst/>
          <a:ahLst/>
          <a:cxnLst/>
          <a:rect l="0" t="0" r="0" b="0"/>
          <a:pathLst>
            <a:path>
              <a:moveTo>
                <a:pt x="3651009" y="3686948"/>
              </a:moveTo>
              <a:arcTo wR="2149300" hR="2149300" stAng="2740647" swAng="15002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6653E7-95A8-0A4D-9717-60458BC927EF}">
      <dsp:nvSpPr>
        <dsp:cNvPr id="0" name=""/>
        <dsp:cNvSpPr/>
      </dsp:nvSpPr>
      <dsp:spPr>
        <a:xfrm>
          <a:off x="3424014" y="4300984"/>
          <a:ext cx="1404159" cy="912703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Drug DB</a:t>
          </a:r>
          <a:endParaRPr lang="en-US" sz="2000" kern="1200" dirty="0"/>
        </a:p>
      </dsp:txBody>
      <dsp:txXfrm>
        <a:off x="3468568" y="4345538"/>
        <a:ext cx="1315051" cy="823595"/>
      </dsp:txXfrm>
    </dsp:sp>
    <dsp:sp modelId="{C1002CC8-4AA6-424A-9CB7-6775A1CDDF97}">
      <dsp:nvSpPr>
        <dsp:cNvPr id="0" name=""/>
        <dsp:cNvSpPr/>
      </dsp:nvSpPr>
      <dsp:spPr>
        <a:xfrm>
          <a:off x="1976794" y="458735"/>
          <a:ext cx="4298600" cy="4298600"/>
        </a:xfrm>
        <a:custGeom>
          <a:avLst/>
          <a:gdLst/>
          <a:ahLst/>
          <a:cxnLst/>
          <a:rect l="0" t="0" r="0" b="0"/>
          <a:pathLst>
            <a:path>
              <a:moveTo>
                <a:pt x="1438257" y="4177578"/>
              </a:moveTo>
              <a:arcTo wR="2149300" hR="2149300" stAng="6559132" swAng="15002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26A029-402F-6B44-ABB7-2DD845811066}">
      <dsp:nvSpPr>
        <dsp:cNvPr id="0" name=""/>
        <dsp:cNvSpPr/>
      </dsp:nvSpPr>
      <dsp:spPr>
        <a:xfrm>
          <a:off x="1562666" y="3226333"/>
          <a:ext cx="1404159" cy="912703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Spectral DB</a:t>
          </a:r>
        </a:p>
      </dsp:txBody>
      <dsp:txXfrm>
        <a:off x="1607220" y="3270887"/>
        <a:ext cx="1315051" cy="823595"/>
      </dsp:txXfrm>
    </dsp:sp>
    <dsp:sp modelId="{1A904805-01AE-8346-BD60-09887FA10EB9}">
      <dsp:nvSpPr>
        <dsp:cNvPr id="0" name=""/>
        <dsp:cNvSpPr/>
      </dsp:nvSpPr>
      <dsp:spPr>
        <a:xfrm>
          <a:off x="1976794" y="458735"/>
          <a:ext cx="4298600" cy="4298600"/>
        </a:xfrm>
        <a:custGeom>
          <a:avLst/>
          <a:gdLst/>
          <a:ahLst/>
          <a:cxnLst/>
          <a:rect l="0" t="0" r="0" b="0"/>
          <a:pathLst>
            <a:path>
              <a:moveTo>
                <a:pt x="87331" y="2755745"/>
              </a:moveTo>
              <a:arcTo wR="2149300" hR="2149300" stAng="9816653" swAng="196669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1A1DC3-08C2-374A-8B68-7755EE400265}">
      <dsp:nvSpPr>
        <dsp:cNvPr id="0" name=""/>
        <dsp:cNvSpPr/>
      </dsp:nvSpPr>
      <dsp:spPr>
        <a:xfrm>
          <a:off x="1469282" y="1077033"/>
          <a:ext cx="1590926" cy="912703"/>
        </a:xfrm>
        <a:prstGeom prst="roundRect">
          <a:avLst/>
        </a:prstGeom>
        <a:solidFill>
          <a:srgbClr val="3366FF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/>
            <a:t>Disease and Physiology</a:t>
          </a:r>
          <a:endParaRPr lang="en-US" sz="2000" kern="1200" dirty="0"/>
        </a:p>
      </dsp:txBody>
      <dsp:txXfrm>
        <a:off x="1513836" y="1121587"/>
        <a:ext cx="1501818" cy="823595"/>
      </dsp:txXfrm>
    </dsp:sp>
    <dsp:sp modelId="{01E9B414-AF9F-F84A-8142-C2AF1393AAB8}">
      <dsp:nvSpPr>
        <dsp:cNvPr id="0" name=""/>
        <dsp:cNvSpPr/>
      </dsp:nvSpPr>
      <dsp:spPr>
        <a:xfrm>
          <a:off x="1976794" y="458735"/>
          <a:ext cx="4298600" cy="4298600"/>
        </a:xfrm>
        <a:custGeom>
          <a:avLst/>
          <a:gdLst/>
          <a:ahLst/>
          <a:cxnLst/>
          <a:rect l="0" t="0" r="0" b="0"/>
          <a:pathLst>
            <a:path>
              <a:moveTo>
                <a:pt x="645281" y="613911"/>
              </a:moveTo>
              <a:arcTo wR="2149300" hR="2149300" stAng="13535480" swAng="98472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7F37-AB5C-1B43-B7A7-28085BDA413D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017BD7-6FAA-7B49-A90A-01D1E1CB4B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892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7A8D4C-6B92-B94D-A4FB-D351DA383342}" type="datetimeFigureOut">
              <a:rPr lang="en-US" smtClean="0"/>
              <a:t>3/3/21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2A8B84-E916-3A41-B1E4-732BEC8424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21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8B84-E916-3A41-B1E4-732BEC8424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3040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2A8B84-E916-3A41-B1E4-732BEC84242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0857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8D91A-A2EE-4B54-B3C6-F6C67903BA9C}" type="datetime1">
              <a:rPr lang="en-US" smtClean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701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9785C6-EBAF-49D5-AD4D-BABF4DFAAD59}" type="datetime1">
              <a:rPr lang="en-US" smtClean="0"/>
              <a:pPr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271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404122-9A3A-4FD8-98B8-22631F32846C}" type="datetime1">
              <a:rPr lang="en-US" smtClean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228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9A7B8-0EC4-44C9-AFEF-25E144F11C06}" type="datetime1">
              <a:rPr lang="en-US" smtClean="0"/>
              <a:pPr/>
              <a:t>3/3/21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645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B47B5-C739-4DAE-AACD-CC58CA843AC4}" type="datetime1">
              <a:rPr lang="en-US" smtClean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080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72AE48-94E6-46E0-BE32-5F0716DE9115}" type="datetime1">
              <a:rPr lang="en-US" smtClean="0"/>
              <a:pPr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48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4C285-8BCE-48FC-97D9-E2837AF38351}" type="datetime1">
              <a:rPr lang="en-US" smtClean="0"/>
              <a:pPr/>
              <a:t>3/3/21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1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70D3E6-EF16-4488-94A4-211508FE4682}" type="datetime1">
              <a:rPr lang="en-US" smtClean="0"/>
              <a:pPr/>
              <a:t>3/3/21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24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77FB3B-20DA-4D0E-BF16-8262B7156612}" type="datetime1">
              <a:rPr lang="en-US" smtClean="0"/>
              <a:pPr/>
              <a:t>3/3/21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273C2C-6BD0-40EC-8D8D-4D51F089C5EB}" type="datetime1">
              <a:rPr lang="en-US" smtClean="0"/>
              <a:pPr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0826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377F5C-EDA7-4864-9756-35769B0E62CF}" type="datetime1">
              <a:rPr lang="en-US" smtClean="0"/>
              <a:pPr/>
              <a:t>3/3/21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84A37A-AFC2-4A01-80A1-FC20F2C0D5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27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99C93-F56F-46AB-9EB8-53614A95B15F}" type="datetime1">
              <a:rPr lang="en-US" smtClean="0"/>
              <a:pPr/>
              <a:t>3/3/21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4A37A-AFC2-4A01-80A1-FC20F2C0D5B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345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mdb.ca/" TargetMode="External"/><Relationship Id="rId4" Type="http://schemas.openxmlformats.org/officeDocument/2006/relationships/hyperlink" Target="http://www.drugbank.ca" TargetMode="External"/><Relationship Id="rId5" Type="http://schemas.openxmlformats.org/officeDocument/2006/relationships/hyperlink" Target="http://www.t3db.org/" TargetMode="External"/><Relationship Id="rId6" Type="http://schemas.openxmlformats.org/officeDocument/2006/relationships/hyperlink" Target="http://www.smpdb.ca" TargetMode="External"/><Relationship Id="rId7" Type="http://schemas.openxmlformats.org/officeDocument/2006/relationships/hyperlink" Target="http://www.foodb.ca" TargetMode="External"/><Relationship Id="rId8" Type="http://schemas.openxmlformats.org/officeDocument/2006/relationships/image" Target="../media/image6.png"/><Relationship Id="rId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gi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1248832" y="1926166"/>
            <a:ext cx="6043085" cy="2286001"/>
          </a:xfrm>
        </p:spPr>
        <p:txBody>
          <a:bodyPr anchor="ctr">
            <a:noAutofit/>
          </a:bodyPr>
          <a:lstStyle/>
          <a:p>
            <a:r>
              <a:rPr lang="en-US" sz="6600" dirty="0" smtClean="0"/>
              <a:t>Metabolomics</a:t>
            </a:r>
            <a:br>
              <a:rPr lang="en-US" sz="6600" dirty="0" smtClean="0"/>
            </a:br>
            <a:r>
              <a:rPr lang="en-US" sz="4000" dirty="0" smtClean="0"/>
              <a:t>A Very Brief </a:t>
            </a:r>
            <a:r>
              <a:rPr lang="en-US" sz="4000" dirty="0"/>
              <a:t>I</a:t>
            </a:r>
            <a:r>
              <a:rPr lang="en-US" sz="4000" dirty="0" smtClean="0"/>
              <a:t>ntroduction</a:t>
            </a:r>
            <a:br>
              <a:rPr lang="en-US" sz="4000" dirty="0" smtClean="0"/>
            </a:br>
            <a:r>
              <a:rPr lang="en-US" sz="3200" dirty="0" smtClean="0"/>
              <a:t>Jack </a:t>
            </a:r>
            <a:r>
              <a:rPr lang="en-US" sz="3200" dirty="0" smtClean="0"/>
              <a:t>Gardiner PhD.,  </a:t>
            </a:r>
            <a:r>
              <a:rPr lang="en-US" sz="3200" dirty="0" smtClean="0"/>
              <a:t>MaizeGDB</a:t>
            </a:r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50334" y="4688417"/>
            <a:ext cx="81809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rgbClr val="0000FF"/>
                </a:solidFill>
              </a:rPr>
              <a:t>“The </a:t>
            </a:r>
            <a:r>
              <a:rPr lang="en-US" i="1" dirty="0">
                <a:solidFill>
                  <a:srgbClr val="0000FF"/>
                </a:solidFill>
              </a:rPr>
              <a:t>Genome can tell what could happen, the transcriptome can tell what appears to be happening, proteome can tell what makes it happen and </a:t>
            </a:r>
            <a:r>
              <a:rPr lang="en-US" i="1" dirty="0" err="1">
                <a:solidFill>
                  <a:srgbClr val="0000FF"/>
                </a:solidFill>
              </a:rPr>
              <a:t>metabolome</a:t>
            </a:r>
            <a:r>
              <a:rPr lang="en-US" i="1" dirty="0">
                <a:solidFill>
                  <a:srgbClr val="0000FF"/>
                </a:solidFill>
              </a:rPr>
              <a:t> can tell what has happened and what is </a:t>
            </a:r>
            <a:r>
              <a:rPr lang="en-US" i="1" dirty="0" smtClean="0">
                <a:solidFill>
                  <a:srgbClr val="0000FF"/>
                </a:solidFill>
              </a:rPr>
              <a:t>happening” </a:t>
            </a:r>
          </a:p>
          <a:p>
            <a:endParaRPr lang="en-US" i="1" dirty="0">
              <a:solidFill>
                <a:srgbClr val="0000FF"/>
              </a:solidFill>
            </a:endParaRPr>
          </a:p>
          <a:p>
            <a:endParaRPr lang="en-US" i="1" dirty="0" smtClean="0">
              <a:solidFill>
                <a:srgbClr val="0000FF"/>
              </a:solidFill>
            </a:endParaRPr>
          </a:p>
          <a:p>
            <a:endParaRPr lang="en-US" dirty="0" smtClean="0"/>
          </a:p>
          <a:p>
            <a:r>
              <a:rPr lang="en-US" sz="1400" dirty="0" err="1"/>
              <a:t>Dettmer</a:t>
            </a:r>
            <a:r>
              <a:rPr lang="en-US" sz="1400" dirty="0"/>
              <a:t> K. et al (2007). </a:t>
            </a:r>
            <a:r>
              <a:rPr lang="en-US" sz="1400" u="sng" dirty="0"/>
              <a:t>"Mass spectrometry-based metabolomics"</a:t>
            </a:r>
            <a:r>
              <a:rPr lang="en-US" sz="1400" dirty="0"/>
              <a:t>. Mass Spectrometry Reviews. </a:t>
            </a:r>
            <a:r>
              <a:rPr lang="en-US" sz="1400" b="1" dirty="0"/>
              <a:t>26</a:t>
            </a:r>
            <a:r>
              <a:rPr lang="en-US" sz="1400" dirty="0"/>
              <a:t>(1): 51–78.</a:t>
            </a:r>
          </a:p>
          <a:p>
            <a:endParaRPr lang="en-US" dirty="0"/>
          </a:p>
        </p:txBody>
      </p:sp>
      <p:pic>
        <p:nvPicPr>
          <p:cNvPr id="5" name="Picture 4" descr="Screen Shot 2021-03-03 at 9.09.50 A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56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49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Workflow: </a:t>
            </a:r>
            <a:r>
              <a:rPr lang="en-US" sz="4000" dirty="0" smtClean="0">
                <a:solidFill>
                  <a:srgbClr val="0000FF"/>
                </a:solidFill>
              </a:rPr>
              <a:t>Sample Separation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917" y="1600200"/>
            <a:ext cx="8815915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Sample separation into individual components is usually achieved by one of three methods</a:t>
            </a:r>
          </a:p>
          <a:p>
            <a:pPr lvl="1"/>
            <a:r>
              <a:rPr lang="en-US" dirty="0" smtClean="0"/>
              <a:t>Gas chromatography (GC)</a:t>
            </a:r>
          </a:p>
          <a:p>
            <a:pPr lvl="2"/>
            <a:r>
              <a:rPr lang="en-US" dirty="0" smtClean="0"/>
              <a:t>Ideal for small and volatile molecules</a:t>
            </a:r>
          </a:p>
          <a:p>
            <a:pPr lvl="2"/>
            <a:r>
              <a:rPr lang="en-US" dirty="0" smtClean="0"/>
              <a:t>Greater sensitivity requires additional step of derivitization</a:t>
            </a:r>
          </a:p>
          <a:p>
            <a:pPr lvl="1"/>
            <a:r>
              <a:rPr lang="en-US" dirty="0" smtClean="0"/>
              <a:t> High performance liquid chromatography </a:t>
            </a:r>
            <a:r>
              <a:rPr lang="en-US" dirty="0" smtClean="0"/>
              <a:t>(LC/HPLC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/>
              <a:t>Most common method, no derivitization required</a:t>
            </a:r>
          </a:p>
          <a:p>
            <a:pPr lvl="2"/>
            <a:r>
              <a:rPr lang="en-US" dirty="0" smtClean="0"/>
              <a:t>Wider range of molecules can be analyzed with greater sensitivity</a:t>
            </a:r>
          </a:p>
          <a:p>
            <a:pPr lvl="1"/>
            <a:r>
              <a:rPr lang="en-US" dirty="0" smtClean="0"/>
              <a:t>Capillary electrophoresis (CE)</a:t>
            </a:r>
          </a:p>
          <a:p>
            <a:pPr lvl="2"/>
            <a:r>
              <a:rPr lang="en-US" dirty="0" smtClean="0"/>
              <a:t>Most appropriate for charged molecules</a:t>
            </a:r>
            <a:endParaRPr lang="en-US" dirty="0"/>
          </a:p>
        </p:txBody>
      </p:sp>
      <p:pic>
        <p:nvPicPr>
          <p:cNvPr id="4" name="Picture 3" descr="Screen Shot 2021-03-01 at 4.38.0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0421" y="5280201"/>
            <a:ext cx="2275417" cy="1482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10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Workflow: </a:t>
            </a:r>
            <a:r>
              <a:rPr lang="en-US" sz="4000" dirty="0" smtClean="0">
                <a:solidFill>
                  <a:srgbClr val="0000FF"/>
                </a:solidFill>
              </a:rPr>
              <a:t>Sample Detection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6500"/>
            <a:ext cx="8229600" cy="4127499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After separation, individual metabolites are </a:t>
            </a:r>
            <a:r>
              <a:rPr lang="en-US" i="1" dirty="0" smtClean="0"/>
              <a:t>usually</a:t>
            </a:r>
            <a:r>
              <a:rPr lang="en-US" dirty="0" smtClean="0"/>
              <a:t> detected by Mass Spectrometry (MS) which measures its mass to charge ratio (m/z).  NMR is sometimes used but it lacks the sensitivity of MS.</a:t>
            </a:r>
          </a:p>
          <a:p>
            <a:r>
              <a:rPr lang="en-US" dirty="0" smtClean="0"/>
              <a:t>Many types of MS (ESI-MS, MALDI-TOF-MS)  </a:t>
            </a:r>
          </a:p>
          <a:p>
            <a:pPr lvl="1"/>
            <a:r>
              <a:rPr lang="en-US" dirty="0" smtClean="0"/>
              <a:t>Common to all MS is an ionization source, mass analyzer, and a detector. </a:t>
            </a:r>
          </a:p>
          <a:p>
            <a:pPr lvl="2"/>
            <a:r>
              <a:rPr lang="en-US" dirty="0" smtClean="0"/>
              <a:t>Many variations on each of these three components.</a:t>
            </a:r>
          </a:p>
          <a:p>
            <a:r>
              <a:rPr lang="en-US" dirty="0" smtClean="0"/>
              <a:t>Hard vs. Soft Ionization Approaches</a:t>
            </a:r>
          </a:p>
          <a:p>
            <a:pPr lvl="1"/>
            <a:r>
              <a:rPr lang="en-US" dirty="0" smtClean="0"/>
              <a:t>Soft: molecules are left intact </a:t>
            </a:r>
            <a:endParaRPr lang="en-US" dirty="0"/>
          </a:p>
          <a:p>
            <a:pPr lvl="1"/>
            <a:r>
              <a:rPr lang="en-US" dirty="0" smtClean="0"/>
              <a:t>Hard: molecules are fragmented to produce a more detailed fingerprint. </a:t>
            </a:r>
          </a:p>
          <a:p>
            <a:r>
              <a:rPr lang="en-US" dirty="0" smtClean="0"/>
              <a:t>Tandem MS uses multiple rounds of MS</a:t>
            </a:r>
          </a:p>
          <a:p>
            <a:pPr lvl="1"/>
            <a:r>
              <a:rPr lang="en-US" dirty="0" smtClean="0"/>
              <a:t>High resolution fingerprints are produced and compared to standards</a:t>
            </a:r>
          </a:p>
          <a:p>
            <a:pPr lvl="1"/>
            <a:r>
              <a:rPr lang="en-US" dirty="0" smtClean="0"/>
              <a:t>Useful in the identification of unknown metabolites.</a:t>
            </a:r>
          </a:p>
          <a:p>
            <a:pPr lvl="1"/>
            <a:r>
              <a:rPr lang="en-US" dirty="0" smtClean="0"/>
              <a:t>METLIN Metabolite and Chemical Entity Database contains over 850,000 known standards used to assist the identification of known and unknowns.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21-03-02 at 12.07.1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17" y="5193272"/>
            <a:ext cx="6678083" cy="12479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501" y="6555080"/>
            <a:ext cx="50376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Figure source: https://</a:t>
            </a:r>
            <a:r>
              <a:rPr lang="en-US" sz="1200" dirty="0" err="1"/>
              <a:t>en.wikipedia.org</a:t>
            </a:r>
            <a:r>
              <a:rPr lang="en-US" sz="1200" dirty="0"/>
              <a:t>/wiki/</a:t>
            </a:r>
            <a:r>
              <a:rPr lang="en-US" sz="1200" dirty="0" err="1"/>
              <a:t>File:TandemMS.svg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42374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369" y="274638"/>
            <a:ext cx="8475133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Workflow: </a:t>
            </a:r>
            <a:r>
              <a:rPr lang="en-US" dirty="0" smtClean="0">
                <a:solidFill>
                  <a:srgbClr val="0000FF"/>
                </a:solidFill>
              </a:rPr>
              <a:t>Data Extraction and Analysis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23883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Data is for various experimental conditions is usually extracted in the form of spectra values (m/z) or metabolite features.</a:t>
            </a:r>
          </a:p>
          <a:p>
            <a:pPr lvl="1"/>
            <a:r>
              <a:rPr lang="en-US" dirty="0" smtClean="0"/>
              <a:t>Lots of free software available for identifying metabolites on the basis of m/z or retention time values.</a:t>
            </a:r>
          </a:p>
          <a:p>
            <a:r>
              <a:rPr lang="en-US" dirty="0" smtClean="0"/>
              <a:t>Once the data has been assembled into a treatment vs. compound  table, various statistical or data reduction methods can be applied to ferret out statistically significant, meaningful biological differences.  </a:t>
            </a:r>
            <a:r>
              <a:rPr lang="en-US" dirty="0" smtClean="0">
                <a:solidFill>
                  <a:srgbClr val="0000FF"/>
                </a:solidFill>
              </a:rPr>
              <a:t>You do not need to know the identity of each compound at this point.</a:t>
            </a:r>
          </a:p>
          <a:p>
            <a:pPr lvl="1"/>
            <a:r>
              <a:rPr lang="en-US" dirty="0" smtClean="0"/>
              <a:t>Principal Component Analysis (PCA) often used when identity of molecules of interest are unknown (untargeted).</a:t>
            </a:r>
          </a:p>
          <a:p>
            <a:pPr lvl="1"/>
            <a:r>
              <a:rPr lang="en-US" dirty="0" smtClean="0"/>
              <a:t>Linear Models can be used but can be impacted by multicollinearity. </a:t>
            </a:r>
          </a:p>
          <a:p>
            <a:pPr lvl="1"/>
            <a:r>
              <a:rPr lang="en-US" dirty="0" smtClean="0"/>
              <a:t>Univariate</a:t>
            </a:r>
            <a:r>
              <a:rPr lang="en-US" dirty="0"/>
              <a:t> </a:t>
            </a:r>
            <a:r>
              <a:rPr lang="en-US" dirty="0" smtClean="0"/>
              <a:t>and multivariate  statistics are often used but care must be taken to validate models and correct for multiple comparisons.</a:t>
            </a:r>
          </a:p>
          <a:p>
            <a:pPr lvl="1"/>
            <a:r>
              <a:rPr lang="en-US" dirty="0" smtClean="0"/>
              <a:t>Machine Learning approaches are increasingly used to apply retention time to the prediction and identification of metabolites in a complex mixture.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215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82275553"/>
              </p:ext>
            </p:extLst>
          </p:nvPr>
        </p:nvGraphicFramePr>
        <p:xfrm>
          <a:off x="438445" y="1165675"/>
          <a:ext cx="8239882" cy="5216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97429" y="387048"/>
            <a:ext cx="713619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Metabolomics/Metabolic Databases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067366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Three Examples of Very Different Metabolic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Human </a:t>
            </a:r>
            <a:r>
              <a:rPr lang="en-US" dirty="0" err="1" smtClean="0"/>
              <a:t>Metabolome</a:t>
            </a:r>
            <a:r>
              <a:rPr lang="en-US" dirty="0" smtClean="0"/>
              <a:t> Database (HMDB)</a:t>
            </a:r>
          </a:p>
          <a:p>
            <a:pPr lvl="1"/>
            <a:r>
              <a:rPr lang="en-US" dirty="0" smtClean="0"/>
              <a:t>Human centric</a:t>
            </a:r>
          </a:p>
          <a:p>
            <a:r>
              <a:rPr lang="en-US" dirty="0" smtClean="0"/>
              <a:t>Metabolites</a:t>
            </a:r>
          </a:p>
          <a:p>
            <a:pPr lvl="1"/>
            <a:r>
              <a:rPr lang="en-US" dirty="0" smtClean="0"/>
              <a:t>Making data available</a:t>
            </a:r>
          </a:p>
          <a:p>
            <a:r>
              <a:rPr lang="en-US" dirty="0" smtClean="0"/>
              <a:t>METLIN</a:t>
            </a:r>
          </a:p>
          <a:p>
            <a:pPr lvl="1"/>
            <a:r>
              <a:rPr lang="en-US" dirty="0" smtClean="0"/>
              <a:t>Metabolite identification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84036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creen Shot 2021-03-02 at 6.22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95" y="5767923"/>
            <a:ext cx="4310663" cy="9736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3616" y="422805"/>
            <a:ext cx="7162802" cy="59319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Human </a:t>
            </a:r>
            <a:r>
              <a:rPr lang="en-US" dirty="0" err="1" smtClean="0"/>
              <a:t>Metabolome</a:t>
            </a:r>
            <a:r>
              <a:rPr lang="en-US" dirty="0" smtClean="0"/>
              <a:t> Database (HMDB)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99123"/>
            <a:ext cx="8229600" cy="4585930"/>
          </a:xfrm>
        </p:spPr>
        <p:txBody>
          <a:bodyPr>
            <a:noAutofit/>
          </a:bodyPr>
          <a:lstStyle/>
          <a:p>
            <a:r>
              <a:rPr lang="en-US" sz="2000" dirty="0" smtClean="0"/>
              <a:t>HMDB (</a:t>
            </a:r>
            <a:r>
              <a:rPr lang="en-US" sz="2000" dirty="0" smtClean="0">
                <a:hlinkClick r:id="rId3"/>
              </a:rPr>
              <a:t>www.hmdb.ca/</a:t>
            </a:r>
            <a:r>
              <a:rPr lang="en-US" sz="2000" dirty="0" smtClean="0"/>
              <a:t> ) contains freely available verified information on ~114,000 metabolites found in the human body</a:t>
            </a:r>
          </a:p>
          <a:p>
            <a:pPr lvl="1"/>
            <a:r>
              <a:rPr lang="en-US" sz="1600" dirty="0" smtClean="0"/>
              <a:t>Each “</a:t>
            </a:r>
            <a:r>
              <a:rPr lang="en-US" sz="1600" dirty="0" err="1" smtClean="0"/>
              <a:t>Metabocard</a:t>
            </a:r>
            <a:r>
              <a:rPr lang="en-US" sz="1600" dirty="0" smtClean="0"/>
              <a:t>” entry contains 130 data fields with 2/3 being dedicated to Clinical/Chemical data and 1/3 to  enzymatic and biochemical data</a:t>
            </a:r>
          </a:p>
          <a:p>
            <a:r>
              <a:rPr lang="en-US" sz="2000" dirty="0" smtClean="0"/>
              <a:t>HMDB is part of a suite of four additional databases:</a:t>
            </a:r>
          </a:p>
          <a:p>
            <a:pPr lvl="1"/>
            <a:r>
              <a:rPr lang="en-US" sz="1600" dirty="0" err="1" smtClean="0"/>
              <a:t>DrugBank</a:t>
            </a:r>
            <a:r>
              <a:rPr lang="en-US" sz="1600" dirty="0" smtClean="0"/>
              <a:t> (</a:t>
            </a:r>
            <a:r>
              <a:rPr lang="en-US" sz="1600" dirty="0" smtClean="0">
                <a:hlinkClick r:id="rId4"/>
              </a:rPr>
              <a:t>www.drugbank.ca</a:t>
            </a:r>
            <a:r>
              <a:rPr lang="en-US" sz="1600" dirty="0" smtClean="0"/>
              <a:t> ) information on ~2280 drugs and drug metabolites</a:t>
            </a:r>
          </a:p>
          <a:p>
            <a:pPr lvl="1"/>
            <a:r>
              <a:rPr lang="en-US" sz="1600" dirty="0" smtClean="0"/>
              <a:t>T3DB (</a:t>
            </a:r>
            <a:r>
              <a:rPr lang="en-US" sz="1600" dirty="0" smtClean="0">
                <a:hlinkClick r:id="rId5"/>
              </a:rPr>
              <a:t>www.t3db.org/</a:t>
            </a:r>
            <a:r>
              <a:rPr lang="en-US" sz="1600" dirty="0" smtClean="0"/>
              <a:t>) information on 3670 toxins and environmental pollutants.  </a:t>
            </a:r>
          </a:p>
          <a:p>
            <a:pPr lvl="1"/>
            <a:r>
              <a:rPr lang="en-US" sz="1600" dirty="0" smtClean="0"/>
              <a:t>SMPDB (</a:t>
            </a:r>
            <a:r>
              <a:rPr lang="en-US" sz="1600" dirty="0" smtClean="0">
                <a:hlinkClick r:id="rId6"/>
              </a:rPr>
              <a:t>http://www.smpdb.ca</a:t>
            </a:r>
            <a:r>
              <a:rPr lang="en-US" sz="1600" dirty="0"/>
              <a:t> </a:t>
            </a:r>
            <a:r>
              <a:rPr lang="en-US" sz="1600" dirty="0" smtClean="0"/>
              <a:t>) information on pathway diagrams for 25,000 metabolic and disease pathways.</a:t>
            </a:r>
          </a:p>
          <a:p>
            <a:pPr lvl="1"/>
            <a:r>
              <a:rPr lang="en-US" sz="1600" dirty="0" err="1" smtClean="0"/>
              <a:t>FooDB</a:t>
            </a:r>
            <a:r>
              <a:rPr lang="en-US" sz="1600" dirty="0" smtClean="0"/>
              <a:t> (</a:t>
            </a:r>
            <a:r>
              <a:rPr lang="en-US" sz="1600" dirty="0" smtClean="0">
                <a:hlinkClick r:id="rId7"/>
              </a:rPr>
              <a:t>www.foodb.ca</a:t>
            </a:r>
            <a:r>
              <a:rPr lang="en-US" sz="1600" dirty="0" smtClean="0"/>
              <a:t> ) information on 28,000 foods and food additives</a:t>
            </a:r>
          </a:p>
          <a:p>
            <a:r>
              <a:rPr lang="en-US" sz="2000" dirty="0" smtClean="0"/>
              <a:t>Both simple and sophisticated searches</a:t>
            </a:r>
          </a:p>
          <a:p>
            <a:pPr lvl="1"/>
            <a:r>
              <a:rPr lang="en-US" sz="1600" dirty="0" smtClean="0"/>
              <a:t>Text search facilitates sophisticated searches of HMDB text.</a:t>
            </a:r>
          </a:p>
          <a:p>
            <a:pPr lvl="1"/>
            <a:r>
              <a:rPr lang="en-US" sz="1600" dirty="0" smtClean="0"/>
              <a:t>Sequence search allows BLAST searches of over 5700 DNA and protein sequences.</a:t>
            </a:r>
          </a:p>
          <a:p>
            <a:pPr lvl="1"/>
            <a:r>
              <a:rPr lang="en-US" sz="1600" dirty="0" smtClean="0"/>
              <a:t>Advanced search allows structured searches of various combinations of subfields.</a:t>
            </a:r>
          </a:p>
          <a:p>
            <a:pPr lvl="1"/>
            <a:r>
              <a:rPr lang="en-US" sz="1600" dirty="0" smtClean="0"/>
              <a:t>MS search allows searches of LC/MS spectra and 1D and 2D NMR spectra.</a:t>
            </a:r>
          </a:p>
        </p:txBody>
      </p:sp>
      <p:pic>
        <p:nvPicPr>
          <p:cNvPr id="4" name="Picture 3" descr="HMDB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32" y="274638"/>
            <a:ext cx="1379773" cy="858120"/>
          </a:xfrm>
          <a:prstGeom prst="rect">
            <a:avLst/>
          </a:prstGeom>
        </p:spPr>
      </p:pic>
      <p:pic>
        <p:nvPicPr>
          <p:cNvPr id="6" name="Picture 5" descr="Screen Shot 2021-03-02 at 6.24.31 P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384" y="5985053"/>
            <a:ext cx="2595034" cy="87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115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Metabolites is an all encompassing database focused on metabolomics experiments and the data derived from them.  It is both a repository and a resource for curated metabolomics data.</a:t>
            </a:r>
          </a:p>
          <a:p>
            <a:pPr lvl="1"/>
            <a:r>
              <a:rPr lang="en-US" dirty="0" smtClean="0"/>
              <a:t>Cross-species and cross technique</a:t>
            </a:r>
          </a:p>
          <a:p>
            <a:pPr lvl="1"/>
            <a:r>
              <a:rPr lang="en-US" dirty="0" smtClean="0"/>
              <a:t>Includes metabolite structures, ref spectra, cellular locations, roles, and experimental metadata.</a:t>
            </a:r>
          </a:p>
          <a:p>
            <a:r>
              <a:rPr lang="en-US" dirty="0" smtClean="0"/>
              <a:t>Metabolites allows users to:</a:t>
            </a:r>
          </a:p>
          <a:p>
            <a:pPr lvl="1"/>
            <a:r>
              <a:rPr lang="en-US" dirty="0" smtClean="0"/>
              <a:t> Submit and browse metabolomics data (studies.</a:t>
            </a:r>
          </a:p>
          <a:p>
            <a:pPr lvl="2"/>
            <a:r>
              <a:rPr lang="en-US" dirty="0" smtClean="0"/>
              <a:t>778 studies submitted to date</a:t>
            </a:r>
          </a:p>
          <a:p>
            <a:pPr lvl="2"/>
            <a:r>
              <a:rPr lang="en-US" dirty="0" smtClean="0"/>
              <a:t>Can search by species, metabolite, or technique</a:t>
            </a:r>
          </a:p>
          <a:p>
            <a:pPr lvl="1"/>
            <a:r>
              <a:rPr lang="en-US" dirty="0" smtClean="0"/>
              <a:t>Receive stable identifiers for publication reference.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hare data with peer reviewers or collaborators.</a:t>
            </a:r>
          </a:p>
          <a:p>
            <a:pPr lvl="1"/>
            <a:r>
              <a:rPr lang="en-US" dirty="0" smtClean="0"/>
              <a:t>Download complete studies as zipped archive.</a:t>
            </a:r>
          </a:p>
          <a:p>
            <a:r>
              <a:rPr lang="en-US" dirty="0" smtClean="0"/>
              <a:t>Metabolites provides online training and education resources in metabolomics.  </a:t>
            </a:r>
          </a:p>
          <a:p>
            <a:pPr lvl="1"/>
            <a:r>
              <a:rPr lang="en-US" dirty="0" smtClean="0"/>
              <a:t>Both basic and advanced training are offered online.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Screen Shot 2021-03-02 at 6.33.2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84" y="169333"/>
            <a:ext cx="2804583" cy="694713"/>
          </a:xfrm>
          <a:prstGeom prst="rect">
            <a:avLst/>
          </a:prstGeom>
        </p:spPr>
      </p:pic>
      <p:pic>
        <p:nvPicPr>
          <p:cNvPr id="5" name="Picture 4" descr="Screen Shot 2021-03-02 at 8.34.2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800" y="5696479"/>
            <a:ext cx="2302100" cy="859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76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9332" y="274638"/>
            <a:ext cx="597746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METLIN Metabolite and Chemical Entity Database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963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Largest repository devoted to </a:t>
            </a:r>
            <a:r>
              <a:rPr lang="en-US" dirty="0" smtClean="0">
                <a:solidFill>
                  <a:srgbClr val="0000FF"/>
                </a:solidFill>
              </a:rPr>
              <a:t>tandem</a:t>
            </a:r>
            <a:r>
              <a:rPr lang="en-US" dirty="0" smtClean="0"/>
              <a:t> mass spectrometry. METLIN is a broad chemical and biological resource that  contains data on over 850,000 standards</a:t>
            </a:r>
          </a:p>
          <a:p>
            <a:pPr lvl="1"/>
            <a:r>
              <a:rPr lang="en-US" dirty="0" smtClean="0"/>
              <a:t>All standards are characterized at multiple collision </a:t>
            </a:r>
            <a:r>
              <a:rPr lang="en-US" dirty="0" smtClean="0"/>
              <a:t>energies </a:t>
            </a:r>
            <a:r>
              <a:rPr lang="en-US" dirty="0" smtClean="0"/>
              <a:t>in both positive and negative ionization modes. This results in a very detailed fingerprint.</a:t>
            </a:r>
          </a:p>
          <a:p>
            <a:pPr lvl="1"/>
            <a:r>
              <a:rPr lang="en-US" dirty="0" smtClean="0"/>
              <a:t>METLIN can be searched based on tandem MS spectra, mass, chemical formula, or structure.</a:t>
            </a:r>
          </a:p>
          <a:p>
            <a:pPr lvl="2"/>
            <a:r>
              <a:rPr lang="en-US" dirty="0" smtClean="0"/>
              <a:t>Very powerful at the identification of known and unknown metabolites</a:t>
            </a:r>
          </a:p>
          <a:p>
            <a:pPr lvl="1"/>
            <a:r>
              <a:rPr lang="en-US" dirty="0" smtClean="0"/>
              <a:t>Cloud-based and free to public and private researchers worldwide</a:t>
            </a:r>
          </a:p>
          <a:p>
            <a:r>
              <a:rPr lang="en-US" dirty="0" smtClean="0"/>
              <a:t>Developed and maintained by the </a:t>
            </a:r>
            <a:r>
              <a:rPr lang="en-US" dirty="0" err="1" smtClean="0"/>
              <a:t>Siuzdak</a:t>
            </a:r>
            <a:r>
              <a:rPr lang="en-US" dirty="0" smtClean="0"/>
              <a:t> laboratory at Scripts Research.</a:t>
            </a:r>
          </a:p>
          <a:p>
            <a:endParaRPr lang="en-US" dirty="0"/>
          </a:p>
        </p:txBody>
      </p:sp>
      <p:pic>
        <p:nvPicPr>
          <p:cNvPr id="4" name="Picture 3" descr="Screen Shot 2021-03-02 at 9.59.3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95805"/>
            <a:ext cx="2176149" cy="1325033"/>
          </a:xfrm>
          <a:prstGeom prst="rect">
            <a:avLst/>
          </a:prstGeom>
        </p:spPr>
      </p:pic>
      <p:pic>
        <p:nvPicPr>
          <p:cNvPr id="5" name="Picture 4" descr="Screen Shot 2021-03-02 at 10.02.3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650" y="5844117"/>
            <a:ext cx="375920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Concluding Remarks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Metabolic profiling technologies continue to evolve.</a:t>
            </a:r>
          </a:p>
          <a:p>
            <a:pPr lvl="1"/>
            <a:r>
              <a:rPr lang="en-US" dirty="0" smtClean="0"/>
              <a:t>MS Detection is an active and evolving discipline.</a:t>
            </a:r>
          </a:p>
          <a:p>
            <a:pPr lvl="1"/>
            <a:r>
              <a:rPr lang="en-US" dirty="0" smtClean="0"/>
              <a:t>Metabolite identification remains challenging.</a:t>
            </a:r>
          </a:p>
          <a:p>
            <a:pPr lvl="2"/>
            <a:r>
              <a:rPr lang="en-US" dirty="0" smtClean="0"/>
              <a:t>Some estimates are that only 1% of molecules are identified.</a:t>
            </a:r>
          </a:p>
          <a:p>
            <a:r>
              <a:rPr lang="en-US" dirty="0" smtClean="0"/>
              <a:t>Experimental design is, and will remain critical</a:t>
            </a:r>
          </a:p>
          <a:p>
            <a:pPr lvl="1"/>
            <a:r>
              <a:rPr lang="en-US" dirty="0" smtClean="0"/>
              <a:t>Sample pooling and replication are critical</a:t>
            </a:r>
          </a:p>
          <a:p>
            <a:pPr lvl="2"/>
            <a:r>
              <a:rPr lang="en-US" dirty="0" smtClean="0"/>
              <a:t>Collect as much metadata as possible. You won’t regret this.</a:t>
            </a:r>
          </a:p>
          <a:p>
            <a:pPr lvl="1"/>
            <a:r>
              <a:rPr lang="en-US" dirty="0" smtClean="0"/>
              <a:t>Consult a statistician </a:t>
            </a:r>
            <a:r>
              <a:rPr lang="en-US" dirty="0" smtClean="0">
                <a:solidFill>
                  <a:srgbClr val="0000FF"/>
                </a:solidFill>
              </a:rPr>
              <a:t>BEFORE</a:t>
            </a:r>
            <a:r>
              <a:rPr lang="en-US" dirty="0" smtClean="0"/>
              <a:t> in the experiment planning stages</a:t>
            </a:r>
          </a:p>
          <a:p>
            <a:r>
              <a:rPr lang="en-US" dirty="0" err="1" smtClean="0"/>
              <a:t>Phenotyping</a:t>
            </a:r>
            <a:r>
              <a:rPr lang="en-US" dirty="0" smtClean="0"/>
              <a:t> and metabolic profiling are a powerful combination</a:t>
            </a:r>
          </a:p>
          <a:p>
            <a:pPr lvl="1"/>
            <a:r>
              <a:rPr lang="en-US" dirty="0" smtClean="0"/>
              <a:t>Variation is needed. Diversity panels (GWAS) are preferred over bi-parental populations (QTLs)</a:t>
            </a:r>
          </a:p>
          <a:p>
            <a:pPr lvl="1"/>
            <a:r>
              <a:rPr lang="en-US" dirty="0" smtClean="0"/>
              <a:t>Untargeted approaches  are challenging but will yield the most information.</a:t>
            </a:r>
          </a:p>
          <a:p>
            <a:r>
              <a:rPr lang="en-US" dirty="0" smtClean="0"/>
              <a:t>Databases play a key role now and in the future</a:t>
            </a:r>
          </a:p>
          <a:p>
            <a:pPr lvl="1"/>
            <a:r>
              <a:rPr lang="en-US" dirty="0" smtClean="0"/>
              <a:t>Room for everyone.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25250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70138"/>
            <a:ext cx="8229600" cy="1143000"/>
          </a:xfrm>
        </p:spPr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490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Metabolomics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55060"/>
            <a:ext cx="8505371" cy="4926690"/>
          </a:xfrm>
        </p:spPr>
        <p:txBody>
          <a:bodyPr>
            <a:normAutofit fontScale="92500" lnSpcReduction="20000"/>
          </a:bodyPr>
          <a:lstStyle/>
          <a:p>
            <a:r>
              <a:rPr lang="en-US" sz="3000" dirty="0" smtClean="0"/>
              <a:t>Metabolomics is the “systematic study of unique chemical fingerprints that specific cellular processes leave behind</a:t>
            </a:r>
            <a:r>
              <a:rPr lang="en-US" sz="3000" dirty="0" smtClean="0"/>
              <a:t>”</a:t>
            </a:r>
            <a:r>
              <a:rPr lang="en-US" sz="3000" baseline="30000" dirty="0" smtClean="0"/>
              <a:t>1</a:t>
            </a:r>
            <a:r>
              <a:rPr lang="en-US" sz="3000" dirty="0" smtClean="0"/>
              <a:t>.</a:t>
            </a:r>
            <a:endParaRPr lang="en-US" sz="3000" dirty="0" smtClean="0"/>
          </a:p>
          <a:p>
            <a:r>
              <a:rPr lang="en-US" sz="3000" dirty="0" smtClean="0"/>
              <a:t>Generally speaking, metabolomics is limited to molecules 1.5 </a:t>
            </a:r>
            <a:r>
              <a:rPr lang="en-US" sz="3000" dirty="0" err="1" smtClean="0"/>
              <a:t>Kda</a:t>
            </a:r>
            <a:r>
              <a:rPr lang="en-US" sz="3000" dirty="0" smtClean="0"/>
              <a:t> (1500 gr/</a:t>
            </a:r>
            <a:r>
              <a:rPr lang="en-US" sz="3000" dirty="0" err="1" smtClean="0"/>
              <a:t>mol</a:t>
            </a:r>
            <a:r>
              <a:rPr lang="en-US" sz="3000" dirty="0" smtClean="0"/>
              <a:t>) or less.</a:t>
            </a:r>
          </a:p>
          <a:p>
            <a:r>
              <a:rPr lang="en-US" sz="3000" dirty="0" smtClean="0"/>
              <a:t>Metabolomics is sometimes referred to as “small molecule profiling”. </a:t>
            </a:r>
          </a:p>
          <a:p>
            <a:r>
              <a:rPr lang="en-US" sz="3000" dirty="0"/>
              <a:t>R</a:t>
            </a:r>
            <a:r>
              <a:rPr lang="en-US" sz="3000" dirty="0" smtClean="0"/>
              <a:t>emember that a metabolic profile represents but a single snapshot in time. The </a:t>
            </a:r>
            <a:r>
              <a:rPr lang="en-US" sz="3000" dirty="0" err="1" smtClean="0"/>
              <a:t>metabolome</a:t>
            </a:r>
            <a:r>
              <a:rPr lang="en-US" sz="3000" dirty="0" smtClean="0"/>
              <a:t> is a dynamic entity and change from second to second</a:t>
            </a:r>
            <a:r>
              <a:rPr lang="en-US" sz="3000" dirty="0"/>
              <a:t>.</a:t>
            </a:r>
          </a:p>
          <a:p>
            <a:r>
              <a:rPr lang="en-US" sz="3000" dirty="0" smtClean="0"/>
              <a:t>More recent efforts focus on Real Time Metabolomics which can measure hundreds of metabolites in a living cell in real time.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516634"/>
            <a:ext cx="64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Davis, B (April 2005). "Growing pains for metabolomics". </a:t>
            </a:r>
            <a:r>
              <a:rPr lang="en-US" sz="1400" i="1" dirty="0"/>
              <a:t>The Scientist</a:t>
            </a:r>
            <a:r>
              <a:rPr lang="en-US" sz="1400" dirty="0"/>
              <a:t>. </a:t>
            </a:r>
            <a:r>
              <a:rPr lang="en-US" sz="1400" b="1" dirty="0"/>
              <a:t>19</a:t>
            </a:r>
            <a:r>
              <a:rPr lang="en-US" sz="1400" dirty="0"/>
              <a:t> (8): 25–28</a:t>
            </a:r>
            <a:r>
              <a:rPr lang="en-US" sz="1400" dirty="0" smtClean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36080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155" y="406094"/>
            <a:ext cx="3328610" cy="1492855"/>
          </a:xfrm>
        </p:spPr>
        <p:txBody>
          <a:bodyPr>
            <a:noAutofit/>
          </a:bodyPr>
          <a:lstStyle/>
          <a:p>
            <a:r>
              <a:rPr lang="en-US" sz="3200" dirty="0" smtClean="0"/>
              <a:t>What Molecules are Measured in Metabolomics?</a:t>
            </a:r>
            <a:endParaRPr lang="en-US" sz="3200" dirty="0"/>
          </a:p>
        </p:txBody>
      </p:sp>
      <p:pic>
        <p:nvPicPr>
          <p:cNvPr id="5" name="Content Placeholder 4" descr="Human_metabolome_project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1" r="6471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00334"/>
            <a:ext cx="3195565" cy="4691063"/>
          </a:xfrm>
        </p:spPr>
        <p:txBody>
          <a:bodyPr/>
          <a:lstStyle/>
          <a:p>
            <a:r>
              <a:rPr lang="en-US" sz="2000" dirty="0" smtClean="0"/>
              <a:t>ENDOGENOUS (produced within the organism): amino acids, lipids, cofactors, nucleotides, sugars, hormones, etc.</a:t>
            </a:r>
          </a:p>
          <a:p>
            <a:endParaRPr lang="en-US" sz="2000" dirty="0" smtClean="0"/>
          </a:p>
          <a:p>
            <a:endParaRPr lang="en-US" dirty="0"/>
          </a:p>
          <a:p>
            <a:r>
              <a:rPr lang="en-US" sz="2000" dirty="0" smtClean="0"/>
              <a:t>EXOGENOUS (produced external to the organism): drugs, toxins, environmental contaminants, pesticides, herbicides, etc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14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0030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Geneticist’s View of Metabolomics</a:t>
            </a:r>
            <a:endParaRPr lang="en-US" dirty="0"/>
          </a:p>
        </p:txBody>
      </p:sp>
      <p:pic>
        <p:nvPicPr>
          <p:cNvPr id="3" name="Picture 2" descr="Metabolomics_schema_Wikipedi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25" y="783166"/>
            <a:ext cx="7245048" cy="54337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5619" y="6370840"/>
            <a:ext cx="40519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/>
              <a:t>Source:https</a:t>
            </a:r>
            <a:r>
              <a:rPr lang="en-US" sz="1400" b="1" dirty="0"/>
              <a:t>://</a:t>
            </a:r>
            <a:r>
              <a:rPr lang="en-US" sz="1400" b="1" dirty="0" err="1"/>
              <a:t>en.wikipedia.org</a:t>
            </a:r>
            <a:r>
              <a:rPr lang="en-US" sz="1400" b="1" dirty="0"/>
              <a:t>/wiki/</a:t>
            </a:r>
            <a:r>
              <a:rPr lang="en-US" sz="1400" b="1" dirty="0" err="1"/>
              <a:t>User:Lmaps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861943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9973"/>
            <a:ext cx="8229600" cy="80183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Metabolomics: Two Basic Approaches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775" y="1269022"/>
            <a:ext cx="4040188" cy="724427"/>
          </a:xfrm>
        </p:spPr>
        <p:txBody>
          <a:bodyPr>
            <a:noAutofit/>
          </a:bodyPr>
          <a:lstStyle/>
          <a:p>
            <a:r>
              <a:rPr lang="en-US" sz="2000" dirty="0" smtClean="0"/>
              <a:t>Untargeted: Shotgun </a:t>
            </a:r>
          </a:p>
          <a:p>
            <a:r>
              <a:rPr lang="en-US" sz="2000" dirty="0" smtClean="0"/>
              <a:t>Profiling</a:t>
            </a:r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775" y="2356300"/>
            <a:ext cx="4040188" cy="395128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Provides the opportunity to see everything.</a:t>
            </a:r>
          </a:p>
          <a:p>
            <a:pPr lvl="1"/>
            <a:r>
              <a:rPr lang="en-US" dirty="0" smtClean="0"/>
              <a:t>Many known, and even more unknowns!</a:t>
            </a:r>
          </a:p>
          <a:p>
            <a:pPr lvl="1"/>
            <a:r>
              <a:rPr lang="en-US" dirty="0" smtClean="0"/>
              <a:t>Relative abundances of hundreds of compounds</a:t>
            </a:r>
          </a:p>
          <a:p>
            <a:pPr lvl="1"/>
            <a:r>
              <a:rPr lang="en-US" dirty="0" smtClean="0"/>
              <a:t>Data analysis more difficult</a:t>
            </a:r>
          </a:p>
          <a:p>
            <a:r>
              <a:rPr lang="en-US" dirty="0" smtClean="0"/>
              <a:t>Potentially a powerful </a:t>
            </a:r>
            <a:r>
              <a:rPr lang="en-US" dirty="0" err="1" smtClean="0"/>
              <a:t>phenotyping</a:t>
            </a:r>
            <a:r>
              <a:rPr lang="en-US" dirty="0" smtClean="0"/>
              <a:t> tool!</a:t>
            </a:r>
          </a:p>
          <a:p>
            <a:pPr lvl="1"/>
            <a:r>
              <a:rPr lang="en-US" dirty="0" smtClean="0"/>
              <a:t>Need to have differences between </a:t>
            </a:r>
            <a:r>
              <a:rPr lang="en-US" dirty="0" err="1" smtClean="0"/>
              <a:t>biosamples</a:t>
            </a:r>
            <a:r>
              <a:rPr lang="en-US" dirty="0" smtClean="0"/>
              <a:t> for GWAS/QTL mapping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0360" y="1353688"/>
            <a:ext cx="4041775" cy="639762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Targeted: Classical </a:t>
            </a:r>
          </a:p>
          <a:p>
            <a:r>
              <a:rPr lang="en-US" dirty="0" smtClean="0"/>
              <a:t>Analytical </a:t>
            </a:r>
            <a:r>
              <a:rPr lang="en-US" dirty="0"/>
              <a:t>B</a:t>
            </a:r>
            <a:r>
              <a:rPr lang="en-US" dirty="0" smtClean="0"/>
              <a:t>iochemistry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60360" y="2287214"/>
            <a:ext cx="4293356" cy="4057507"/>
          </a:xfrm>
        </p:spPr>
        <p:txBody>
          <a:bodyPr/>
          <a:lstStyle/>
          <a:p>
            <a:r>
              <a:rPr lang="en-US" dirty="0" smtClean="0"/>
              <a:t>Can optimize conditions for specific metabolites.</a:t>
            </a:r>
          </a:p>
          <a:p>
            <a:pPr lvl="1"/>
            <a:r>
              <a:rPr lang="en-US" dirty="0" smtClean="0"/>
              <a:t>Flavonoids, carotenoids, hormones, etc.</a:t>
            </a:r>
          </a:p>
          <a:p>
            <a:pPr lvl="1"/>
            <a:r>
              <a:rPr lang="en-US" dirty="0" smtClean="0"/>
              <a:t>Can be quantified</a:t>
            </a:r>
          </a:p>
          <a:p>
            <a:pPr lvl="1"/>
            <a:r>
              <a:rPr lang="en-US" dirty="0" smtClean="0"/>
              <a:t>Data analysis easier</a:t>
            </a:r>
          </a:p>
          <a:p>
            <a:r>
              <a:rPr lang="en-US" dirty="0" smtClean="0"/>
              <a:t>Downside is that standards are needed.</a:t>
            </a:r>
          </a:p>
          <a:p>
            <a:pPr lvl="1"/>
            <a:r>
              <a:rPr lang="en-US" dirty="0" smtClean="0"/>
              <a:t>Number of known compounds is limited</a:t>
            </a:r>
            <a:endParaRPr lang="en-US" dirty="0"/>
          </a:p>
        </p:txBody>
      </p:sp>
      <p:pic>
        <p:nvPicPr>
          <p:cNvPr id="7" name="Picture 10" descr="http://origin-ars.sciencedirect.com/content/image/1-s2.0-S1383571804003389-gr2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9810" y="1220415"/>
            <a:ext cx="1443906" cy="11730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www.cmason.com/projects/finna.large.2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0"/>
          <a:stretch/>
        </p:blipFill>
        <p:spPr bwMode="auto">
          <a:xfrm>
            <a:off x="3034306" y="1220415"/>
            <a:ext cx="1281657" cy="117301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57239" y="6514051"/>
            <a:ext cx="48864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Spectra Credit: University of </a:t>
            </a:r>
            <a:r>
              <a:rPr lang="en-US" sz="1200" dirty="0" err="1" smtClean="0"/>
              <a:t>Wageningen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19016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7403"/>
            <a:ext cx="8229600" cy="1007457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Bio Samples Vary Greatly As To How Many Metabolites They Contain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495738"/>
              </p:ext>
            </p:extLst>
          </p:nvPr>
        </p:nvGraphicFramePr>
        <p:xfrm>
          <a:off x="457200" y="1388057"/>
          <a:ext cx="7574037" cy="4635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4679"/>
                <a:gridCol w="2524679"/>
                <a:gridCol w="2524679"/>
              </a:tblGrid>
              <a:tr h="7047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BIO Sample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 Number of Metabolites  Detected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Percent Quantified</a:t>
                      </a:r>
                      <a:endParaRPr lang="en-US" dirty="0"/>
                    </a:p>
                  </a:txBody>
                  <a:tcPr/>
                </a:tc>
              </a:tr>
              <a:tr h="7047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Sweat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86%</a:t>
                      </a:r>
                      <a:endParaRPr lang="en-US" dirty="0"/>
                    </a:p>
                  </a:txBody>
                  <a:tcPr/>
                </a:tc>
              </a:tr>
              <a:tr h="7047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Cerebrospinal</a:t>
                      </a:r>
                      <a:r>
                        <a:rPr lang="en-US" baseline="0" dirty="0" smtClean="0"/>
                        <a:t> Fluid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99.5%</a:t>
                      </a:r>
                      <a:endParaRPr lang="en-US" dirty="0"/>
                    </a:p>
                  </a:txBody>
                  <a:tcPr/>
                </a:tc>
              </a:tr>
              <a:tr h="7047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Saliva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1245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71%</a:t>
                      </a:r>
                      <a:endParaRPr lang="en-US" dirty="0"/>
                    </a:p>
                  </a:txBody>
                  <a:tcPr/>
                </a:tc>
              </a:tr>
              <a:tr h="7047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2603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68%</a:t>
                      </a:r>
                      <a:endParaRPr lang="en-US" dirty="0"/>
                    </a:p>
                  </a:txBody>
                  <a:tcPr/>
                </a:tc>
              </a:tr>
              <a:tr h="7047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Blood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3678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84%</a:t>
                      </a:r>
                      <a:endParaRPr lang="en-US" dirty="0"/>
                    </a:p>
                  </a:txBody>
                  <a:tcPr/>
                </a:tc>
              </a:tr>
              <a:tr h="406682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Feces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6810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26%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HMD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079" y="5670167"/>
            <a:ext cx="1773777" cy="110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4494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3" y="274638"/>
            <a:ext cx="6787848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Statistical and Sampling Considerations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961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Experimental design is critical.</a:t>
            </a:r>
          </a:p>
          <a:p>
            <a:pPr lvl="1"/>
            <a:r>
              <a:rPr lang="en-US" dirty="0" smtClean="0"/>
              <a:t>3 reps minimum, 5 reps preferred</a:t>
            </a:r>
          </a:p>
          <a:p>
            <a:pPr lvl="1"/>
            <a:r>
              <a:rPr lang="en-US" dirty="0" smtClean="0"/>
              <a:t>Sample pooling is beneficial</a:t>
            </a:r>
          </a:p>
          <a:p>
            <a:r>
              <a:rPr lang="en-US" dirty="0" smtClean="0"/>
              <a:t>Biological are preferred over technical reps.</a:t>
            </a:r>
          </a:p>
          <a:p>
            <a:pPr lvl="1"/>
            <a:r>
              <a:rPr lang="en-US" dirty="0" smtClean="0"/>
              <a:t>In general, biological variance exceeds technical variance</a:t>
            </a:r>
          </a:p>
          <a:p>
            <a:r>
              <a:rPr lang="en-US" dirty="0" smtClean="0"/>
              <a:t>Many free software packages are available.</a:t>
            </a:r>
          </a:p>
          <a:p>
            <a:pPr lvl="1"/>
            <a:r>
              <a:rPr lang="en-US" dirty="0" smtClean="0"/>
              <a:t>PCA is often used in non targeted metabolic profiling</a:t>
            </a:r>
          </a:p>
          <a:p>
            <a:pPr lvl="1"/>
            <a:r>
              <a:rPr lang="en-US" dirty="0" smtClean="0"/>
              <a:t>Machine learning methods can improve metabolite identification</a:t>
            </a:r>
          </a:p>
          <a:p>
            <a:r>
              <a:rPr lang="en-US" dirty="0" smtClean="0"/>
              <a:t>Substantial metabolite variation is normal even in carefully collected samples.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Not all metabolites are tightly regulated.  This can hamper statistical analysis.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6" name="Picture 5" descr="Screen Shot 2021-02-26 at 2.17.1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908" y="274638"/>
            <a:ext cx="2012092" cy="132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876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Metabolomics Workflow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Sample Extraction/Collection</a:t>
            </a:r>
          </a:p>
          <a:p>
            <a:r>
              <a:rPr lang="en-US" dirty="0" smtClean="0"/>
              <a:t>Separation</a:t>
            </a:r>
          </a:p>
          <a:p>
            <a:r>
              <a:rPr lang="en-US" dirty="0" smtClean="0"/>
              <a:t>Detection</a:t>
            </a:r>
          </a:p>
          <a:p>
            <a:r>
              <a:rPr lang="en-US" dirty="0" smtClean="0"/>
              <a:t>Data Extraction</a:t>
            </a:r>
          </a:p>
          <a:p>
            <a:endParaRPr lang="en-US" dirty="0"/>
          </a:p>
        </p:txBody>
      </p:sp>
      <p:pic>
        <p:nvPicPr>
          <p:cNvPr id="4" name="Picture 3" descr="Screen Shot 2021-03-01 at 3.45.1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40172"/>
            <a:ext cx="9144000" cy="1945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8835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283" y="274638"/>
            <a:ext cx="7660217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Workflow: </a:t>
            </a:r>
            <a:r>
              <a:rPr lang="en-US" sz="4000" dirty="0" smtClean="0">
                <a:solidFill>
                  <a:srgbClr val="0000FF"/>
                </a:solidFill>
              </a:rPr>
              <a:t>Sample Extraction (SE)</a:t>
            </a:r>
            <a:endParaRPr lang="en-US" sz="40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ideal SE should be:</a:t>
            </a:r>
          </a:p>
          <a:p>
            <a:pPr lvl="1"/>
            <a:r>
              <a:rPr lang="en-US" dirty="0" smtClean="0"/>
              <a:t> selective</a:t>
            </a:r>
          </a:p>
          <a:p>
            <a:pPr lvl="1"/>
            <a:r>
              <a:rPr lang="en-US" dirty="0" smtClean="0"/>
              <a:t> simple and fast</a:t>
            </a:r>
          </a:p>
          <a:p>
            <a:pPr lvl="1"/>
            <a:r>
              <a:rPr lang="en-US" dirty="0" smtClean="0"/>
              <a:t> reproducible</a:t>
            </a:r>
          </a:p>
          <a:p>
            <a:pPr lvl="1"/>
            <a:r>
              <a:rPr lang="en-US" dirty="0" smtClean="0"/>
              <a:t> metabolite quenching to capture metabolites in native state </a:t>
            </a:r>
          </a:p>
          <a:p>
            <a:r>
              <a:rPr lang="en-US" dirty="0" smtClean="0"/>
              <a:t>Samples are generally extracted with an organic solvent and concentrated.</a:t>
            </a:r>
          </a:p>
          <a:p>
            <a:r>
              <a:rPr lang="en-US" dirty="0" smtClean="0"/>
              <a:t>Internal standards are often added at the SE prep stage.</a:t>
            </a:r>
          </a:p>
          <a:p>
            <a:pPr lvl="1"/>
            <a:r>
              <a:rPr lang="en-US" dirty="0" smtClean="0"/>
              <a:t>Aids downstream analysis especially for targeted approaches</a:t>
            </a:r>
          </a:p>
          <a:p>
            <a:r>
              <a:rPr lang="en-US" dirty="0" smtClean="0"/>
              <a:t>A “</a:t>
            </a:r>
            <a:r>
              <a:rPr lang="en-US" dirty="0" err="1" smtClean="0"/>
              <a:t>Derivatization</a:t>
            </a:r>
            <a:r>
              <a:rPr lang="en-US" dirty="0" smtClean="0"/>
              <a:t>”  step is often included.</a:t>
            </a:r>
          </a:p>
          <a:p>
            <a:pPr lvl="1"/>
            <a:r>
              <a:rPr lang="en-US" dirty="0" smtClean="0"/>
              <a:t>Improves chromatography/prevents </a:t>
            </a:r>
            <a:r>
              <a:rPr lang="en-US" dirty="0" smtClean="0"/>
              <a:t>degradation</a:t>
            </a:r>
          </a:p>
          <a:p>
            <a:pPr lvl="1"/>
            <a:r>
              <a:rPr lang="en-US" dirty="0" smtClean="0"/>
              <a:t>Adds additional steps</a:t>
            </a:r>
            <a:endParaRPr lang="en-US" dirty="0"/>
          </a:p>
        </p:txBody>
      </p:sp>
      <p:pic>
        <p:nvPicPr>
          <p:cNvPr id="4" name="Picture 3" descr="Screen Shot 2021-03-01 at 4.10.0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2206" y="306907"/>
            <a:ext cx="15113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054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8044</TotalTime>
  <Words>1468</Words>
  <Application>Microsoft Macintosh PowerPoint</Application>
  <PresentationFormat>On-screen Show (4:3)</PresentationFormat>
  <Paragraphs>185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Metabolomics A Very Brief Introduction Jack Gardiner PhD.,  MaizeGDB</vt:lpstr>
      <vt:lpstr>Metabolomics Defined</vt:lpstr>
      <vt:lpstr>What Molecules are Measured in Metabolomics?</vt:lpstr>
      <vt:lpstr>A Geneticist’s View of Metabolomics</vt:lpstr>
      <vt:lpstr>Metabolomics: Two Basic Approaches</vt:lpstr>
      <vt:lpstr>Bio Samples Vary Greatly As To How Many Metabolites They Contain</vt:lpstr>
      <vt:lpstr>Statistical and Sampling Considerations</vt:lpstr>
      <vt:lpstr>Metabolomics Workflow </vt:lpstr>
      <vt:lpstr>Workflow: Sample Extraction (SE)</vt:lpstr>
      <vt:lpstr>Workflow: Sample Separation</vt:lpstr>
      <vt:lpstr>Workflow: Sample Detection</vt:lpstr>
      <vt:lpstr>Workflow: Data Extraction and Analysis</vt:lpstr>
      <vt:lpstr>PowerPoint Presentation</vt:lpstr>
      <vt:lpstr>Three Examples of Very Different Metabolic Databases</vt:lpstr>
      <vt:lpstr>Human Metabolome Database (HMDB)</vt:lpstr>
      <vt:lpstr>Metabolites</vt:lpstr>
      <vt:lpstr>METLIN Metabolite and Chemical Entity Database </vt:lpstr>
      <vt:lpstr>Concluding Remarks</vt:lpstr>
      <vt:lpstr>Questions?</vt:lpstr>
    </vt:vector>
  </TitlesOfParts>
  <Manager/>
  <Company>ISU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Metabolomics A brief introduction</dc:title>
  <dc:subject/>
  <dc:creator>Jack Gardiner</dc:creator>
  <cp:keywords/>
  <dc:description/>
  <cp:lastModifiedBy>Jack Gardiner</cp:lastModifiedBy>
  <cp:revision>101</cp:revision>
  <cp:lastPrinted>2021-03-03T16:12:45Z</cp:lastPrinted>
  <dcterms:created xsi:type="dcterms:W3CDTF">2021-02-25T17:30:01Z</dcterms:created>
  <dcterms:modified xsi:type="dcterms:W3CDTF">2021-03-03T17:42:14Z</dcterms:modified>
  <cp:category/>
</cp:coreProperties>
</file>